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3"/>
  </p:notesMasterIdLst>
  <p:sldIdLst>
    <p:sldId id="259" r:id="rId2"/>
    <p:sldId id="256" r:id="rId3"/>
    <p:sldId id="339" r:id="rId4"/>
    <p:sldId id="270" r:id="rId5"/>
    <p:sldId id="286" r:id="rId6"/>
    <p:sldId id="261" r:id="rId7"/>
    <p:sldId id="331" r:id="rId8"/>
    <p:sldId id="327" r:id="rId9"/>
    <p:sldId id="330" r:id="rId10"/>
    <p:sldId id="329" r:id="rId11"/>
    <p:sldId id="328" r:id="rId12"/>
    <p:sldId id="332" r:id="rId13"/>
    <p:sldId id="276" r:id="rId14"/>
    <p:sldId id="336" r:id="rId15"/>
    <p:sldId id="314" r:id="rId16"/>
    <p:sldId id="319" r:id="rId17"/>
    <p:sldId id="258" r:id="rId18"/>
    <p:sldId id="320" r:id="rId19"/>
    <p:sldId id="317" r:id="rId20"/>
    <p:sldId id="318" r:id="rId21"/>
    <p:sldId id="322" r:id="rId22"/>
    <p:sldId id="316" r:id="rId23"/>
    <p:sldId id="323" r:id="rId24"/>
    <p:sldId id="334" r:id="rId25"/>
    <p:sldId id="341" r:id="rId26"/>
    <p:sldId id="340" r:id="rId27"/>
    <p:sldId id="342" r:id="rId28"/>
    <p:sldId id="335" r:id="rId29"/>
    <p:sldId id="264" r:id="rId30"/>
    <p:sldId id="333" r:id="rId31"/>
    <p:sldId id="315" r:id="rId32"/>
  </p:sldIdLst>
  <p:sldSz cx="9144000" cy="5143500" type="screen16x9"/>
  <p:notesSz cx="6858000" cy="9144000"/>
  <p:embeddedFontLst>
    <p:embeddedFont>
      <p:font typeface="Cabin" panose="020B0604020202020204" charset="0"/>
      <p:regular r:id="rId34"/>
      <p:bold r:id="rId35"/>
      <p:italic r:id="rId36"/>
      <p:boldItalic r:id="rId37"/>
    </p:embeddedFont>
    <p:embeddedFont>
      <p:font typeface="DM Sans Medium" pitchFamily="2" charset="0"/>
      <p:regular r:id="rId38"/>
      <p:bold r:id="rId39"/>
      <p:italic r:id="rId40"/>
      <p:boldItalic r:id="rId41"/>
    </p:embeddedFont>
    <p:embeddedFont>
      <p:font typeface="Poppins" panose="00000500000000000000" pitchFamily="2" charset="0"/>
      <p:regular r:id="rId42"/>
      <p:bold r:id="rId43"/>
      <p:italic r:id="rId44"/>
      <p:boldItalic r:id="rId45"/>
    </p:embeddedFont>
    <p:embeddedFont>
      <p:font typeface="Poppins SemiBold" panose="000007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AE1"/>
    <a:srgbClr val="DD98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75D916-765F-4C0B-A504-DD4CC3AD384E}">
  <a:tblStyle styleId="{0A75D916-765F-4C0B-A504-DD4CC3AD3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24" autoAdjust="0"/>
    <p:restoredTop sz="94660"/>
  </p:normalViewPr>
  <p:slideViewPr>
    <p:cSldViewPr snapToGrid="0">
      <p:cViewPr varScale="1">
        <p:scale>
          <a:sx n="138" d="100"/>
          <a:sy n="138" d="100"/>
        </p:scale>
        <p:origin x="43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892ed9464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892ed9464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661FB4D0-F21E-0F4E-1718-B6E1491F6A15}"/>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41DAD733-BE0D-3504-DCED-E017C44D63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D9281FC2-1C7B-D73C-3DE5-CFB1846C5C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164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8DA39AE2-8E3F-B2CE-A266-2976CD775C7D}"/>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D2A83C8B-E586-12BF-6490-A3A9C5B361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9FE449BA-08F2-D6E5-BAC7-8FEB296C39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72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892ed94645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892ed94645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892ed94645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05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39AC1966-8800-C48D-3F3A-C88C0D89D642}"/>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B73F70B0-0DAE-AD62-F241-1E16DDE31A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2E94944D-4015-2072-5658-4FF0E98DE5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93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93404e59c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93404e59c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56AA7899-44F3-22E0-59C1-3D530B1812E0}"/>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5BA33443-5B7E-005A-4F6C-999EFB3C5D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35758BD6-7677-A052-D8ED-DB13749109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56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93404e59c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93404e59c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665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93404e59c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93404e59c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45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EB395FB1-3AF7-39BC-C63B-5F75E583E47D}"/>
            </a:ext>
          </a:extLst>
        </p:cNvPr>
        <p:cNvGrpSpPr/>
        <p:nvPr/>
      </p:nvGrpSpPr>
      <p:grpSpPr>
        <a:xfrm>
          <a:off x="0" y="0"/>
          <a:ext cx="0" cy="0"/>
          <a:chOff x="0" y="0"/>
          <a:chExt cx="0" cy="0"/>
        </a:xfrm>
      </p:grpSpPr>
      <p:sp>
        <p:nvSpPr>
          <p:cNvPr id="232" name="Google Shape;232;g193404e59c5_0_57:notes">
            <a:extLst>
              <a:ext uri="{FF2B5EF4-FFF2-40B4-BE49-F238E27FC236}">
                <a16:creationId xmlns:a16="http://schemas.microsoft.com/office/drawing/2014/main" id="{AB782EBC-7A6B-B2AD-6692-D56EE7B0A5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93404e59c5_0_57:notes">
            <a:extLst>
              <a:ext uri="{FF2B5EF4-FFF2-40B4-BE49-F238E27FC236}">
                <a16:creationId xmlns:a16="http://schemas.microsoft.com/office/drawing/2014/main" id="{7F0CC9A7-D371-5D0D-B80B-43344F6C34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28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05bce3c9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05bce3c9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93404e59c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93404e59c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776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4769D089-3A70-1354-97EF-35DCDFEEA2EA}"/>
            </a:ext>
          </a:extLst>
        </p:cNvPr>
        <p:cNvGrpSpPr/>
        <p:nvPr/>
      </p:nvGrpSpPr>
      <p:grpSpPr>
        <a:xfrm>
          <a:off x="0" y="0"/>
          <a:ext cx="0" cy="0"/>
          <a:chOff x="0" y="0"/>
          <a:chExt cx="0" cy="0"/>
        </a:xfrm>
      </p:grpSpPr>
      <p:sp>
        <p:nvSpPr>
          <p:cNvPr id="232" name="Google Shape;232;g193404e59c5_0_57:notes">
            <a:extLst>
              <a:ext uri="{FF2B5EF4-FFF2-40B4-BE49-F238E27FC236}">
                <a16:creationId xmlns:a16="http://schemas.microsoft.com/office/drawing/2014/main" id="{70FD5BCE-5793-AFDE-5752-FD689360B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93404e59c5_0_57:notes">
            <a:extLst>
              <a:ext uri="{FF2B5EF4-FFF2-40B4-BE49-F238E27FC236}">
                <a16:creationId xmlns:a16="http://schemas.microsoft.com/office/drawing/2014/main" id="{F6450515-0ABA-2B06-C0A6-4662B0CCAA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84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FA0A14BE-7CD0-05AB-8C10-72EA73EF9650}"/>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0E8C0E80-E23D-4EF7-715E-7FE6D5E91E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F7A0C69F-AAF1-9B3A-CC36-985C5E6EE1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416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D6E6EE26-3ECA-5D5B-D0D0-E99C66CE0175}"/>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FE062438-EA63-8E02-B7E2-F57C1AA86A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A24FD537-45A8-35EC-C4DF-05EFE6015C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10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92ed94645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92ed94645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A8B401DB-8C76-47EC-122D-3EC48652BF0C}"/>
            </a:ext>
          </a:extLst>
        </p:cNvPr>
        <p:cNvGrpSpPr/>
        <p:nvPr/>
      </p:nvGrpSpPr>
      <p:grpSpPr>
        <a:xfrm>
          <a:off x="0" y="0"/>
          <a:ext cx="0" cy="0"/>
          <a:chOff x="0" y="0"/>
          <a:chExt cx="0" cy="0"/>
        </a:xfrm>
      </p:grpSpPr>
      <p:sp>
        <p:nvSpPr>
          <p:cNvPr id="312" name="Google Shape;312;g1892ed94645_0_505:notes">
            <a:extLst>
              <a:ext uri="{FF2B5EF4-FFF2-40B4-BE49-F238E27FC236}">
                <a16:creationId xmlns:a16="http://schemas.microsoft.com/office/drawing/2014/main" id="{4F15EF42-DBE0-9F1A-A496-E582056E99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92ed94645_0_505:notes">
            <a:extLst>
              <a:ext uri="{FF2B5EF4-FFF2-40B4-BE49-F238E27FC236}">
                <a16:creationId xmlns:a16="http://schemas.microsoft.com/office/drawing/2014/main" id="{CE872CAB-C392-456C-29FC-2AE1C7D4F2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282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892ed94645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183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892ed94645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892ed94645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892ed94645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892ed94645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892ed94645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36B8BACF-906A-CFB7-A32D-134A6EF7F32A}"/>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66A370C4-0535-6A89-8E08-1F91EEF7AD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1FC17FB6-03E5-47AE-6781-0B17F636B4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106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A2E8856E-9453-54DD-8644-BE4546D07D5B}"/>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1F12B87C-053D-96BE-08D9-6C65439795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FC94584D-EDE7-AE5B-D802-6B636868CA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078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6CA6F43C-C641-F57E-7121-9C766871C804}"/>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6D65AE3C-ED00-AA88-8FE3-84E52D9C3D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92DC3C18-B030-9A7C-02B0-65F7273E1B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9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3FF0B4B2-3764-B857-FE3B-FAD3527C3E78}"/>
            </a:ext>
          </a:extLst>
        </p:cNvPr>
        <p:cNvGrpSpPr/>
        <p:nvPr/>
      </p:nvGrpSpPr>
      <p:grpSpPr>
        <a:xfrm>
          <a:off x="0" y="0"/>
          <a:ext cx="0" cy="0"/>
          <a:chOff x="0" y="0"/>
          <a:chExt cx="0" cy="0"/>
        </a:xfrm>
      </p:grpSpPr>
      <p:sp>
        <p:nvSpPr>
          <p:cNvPr id="278" name="Google Shape;278;g1892ed94645_0_334:notes">
            <a:extLst>
              <a:ext uri="{FF2B5EF4-FFF2-40B4-BE49-F238E27FC236}">
                <a16:creationId xmlns:a16="http://schemas.microsoft.com/office/drawing/2014/main" id="{73967D20-9FC0-E289-F280-DE37E7EAB1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92ed94645_0_334:notes">
            <a:extLst>
              <a:ext uri="{FF2B5EF4-FFF2-40B4-BE49-F238E27FC236}">
                <a16:creationId xmlns:a16="http://schemas.microsoft.com/office/drawing/2014/main" id="{6540ABC9-EB18-507A-A9A5-4CAE109A2C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673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2647775" y="3233500"/>
            <a:ext cx="5662200" cy="383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atin typeface="DM Sans Medium"/>
                <a:ea typeface="DM Sans Medium"/>
                <a:cs typeface="DM Sans Medium"/>
                <a:sym typeface="DM Sans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p:nvPr>
        </p:nvSpPr>
        <p:spPr>
          <a:xfrm>
            <a:off x="2647750" y="1526300"/>
            <a:ext cx="5662200" cy="138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5200"/>
              <a:buNone/>
              <a:defRPr sz="48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95"/>
        <p:cNvGrpSpPr/>
        <p:nvPr/>
      </p:nvGrpSpPr>
      <p:grpSpPr>
        <a:xfrm>
          <a:off x="0" y="0"/>
          <a:ext cx="0" cy="0"/>
          <a:chOff x="0" y="0"/>
          <a:chExt cx="0" cy="0"/>
        </a:xfrm>
      </p:grpSpPr>
      <p:sp>
        <p:nvSpPr>
          <p:cNvPr id="196" name="Google Shape;196;p32"/>
          <p:cNvSpPr/>
          <p:nvPr/>
        </p:nvSpPr>
        <p:spPr>
          <a:xfrm>
            <a:off x="917950" y="1202900"/>
            <a:ext cx="4892100" cy="282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6102637" y="1202900"/>
            <a:ext cx="2123400" cy="21234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6102638" y="3717700"/>
            <a:ext cx="311400" cy="3114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6706638" y="3717700"/>
            <a:ext cx="311400" cy="311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310638" y="3717700"/>
            <a:ext cx="311400" cy="311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7914638" y="3717700"/>
            <a:ext cx="311400" cy="3114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1852450" y="1421770"/>
            <a:ext cx="5439000" cy="11160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4200"/>
              <a:buNone/>
              <a:defRPr sz="6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1852500" y="2628238"/>
            <a:ext cx="5439000" cy="709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0"/>
        <p:cNvGrpSpPr/>
        <p:nvPr/>
      </p:nvGrpSpPr>
      <p:grpSpPr>
        <a:xfrm>
          <a:off x="0" y="0"/>
          <a:ext cx="0" cy="0"/>
          <a:chOff x="0" y="0"/>
          <a:chExt cx="0" cy="0"/>
        </a:xfrm>
      </p:grpSpPr>
      <p:sp>
        <p:nvSpPr>
          <p:cNvPr id="51" name="Google Shape;51;p13"/>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subTitle" idx="1"/>
          </p:nvPr>
        </p:nvSpPr>
        <p:spPr>
          <a:xfrm>
            <a:off x="2135400" y="1808165"/>
            <a:ext cx="2970000" cy="620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3" name="Google Shape;53;p13"/>
          <p:cNvSpPr txBox="1">
            <a:spLocks noGrp="1"/>
          </p:cNvSpPr>
          <p:nvPr>
            <p:ph type="title" hasCustomPrompt="1"/>
          </p:nvPr>
        </p:nvSpPr>
        <p:spPr>
          <a:xfrm>
            <a:off x="946400" y="1680512"/>
            <a:ext cx="884100" cy="51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4" name="Google Shape;54;p13"/>
          <p:cNvSpPr txBox="1">
            <a:spLocks noGrp="1"/>
          </p:cNvSpPr>
          <p:nvPr>
            <p:ph type="subTitle" idx="2"/>
          </p:nvPr>
        </p:nvSpPr>
        <p:spPr>
          <a:xfrm>
            <a:off x="2135400" y="1446662"/>
            <a:ext cx="2970000" cy="5139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2000">
                <a:latin typeface="Poppins SemiBold"/>
                <a:ea typeface="Poppins SemiBold"/>
                <a:cs typeface="Poppins SemiBold"/>
                <a:sym typeface="Poppins SemiBol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5" name="Google Shape;55;p13"/>
          <p:cNvSpPr txBox="1">
            <a:spLocks noGrp="1"/>
          </p:cNvSpPr>
          <p:nvPr>
            <p:ph type="ctrTitle" idx="3"/>
          </p:nvPr>
        </p:nvSpPr>
        <p:spPr>
          <a:xfrm>
            <a:off x="713250" y="542097"/>
            <a:ext cx="7717500" cy="620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13"/>
          <p:cNvSpPr txBox="1">
            <a:spLocks noGrp="1"/>
          </p:cNvSpPr>
          <p:nvPr>
            <p:ph type="subTitle" idx="4"/>
          </p:nvPr>
        </p:nvSpPr>
        <p:spPr>
          <a:xfrm>
            <a:off x="2135400" y="2789764"/>
            <a:ext cx="2970000" cy="620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7" name="Google Shape;57;p13"/>
          <p:cNvSpPr txBox="1">
            <a:spLocks noGrp="1"/>
          </p:cNvSpPr>
          <p:nvPr>
            <p:ph type="title" idx="5" hasCustomPrompt="1"/>
          </p:nvPr>
        </p:nvSpPr>
        <p:spPr>
          <a:xfrm>
            <a:off x="946400" y="2662112"/>
            <a:ext cx="884100" cy="51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8" name="Google Shape;58;p13"/>
          <p:cNvSpPr txBox="1">
            <a:spLocks noGrp="1"/>
          </p:cNvSpPr>
          <p:nvPr>
            <p:ph type="subTitle" idx="6"/>
          </p:nvPr>
        </p:nvSpPr>
        <p:spPr>
          <a:xfrm>
            <a:off x="2135400" y="2428261"/>
            <a:ext cx="2970000" cy="5139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2000">
                <a:latin typeface="Poppins SemiBold"/>
                <a:ea typeface="Poppins SemiBold"/>
                <a:cs typeface="Poppins SemiBold"/>
                <a:sym typeface="Poppins SemiBol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9" name="Google Shape;59;p13"/>
          <p:cNvSpPr txBox="1">
            <a:spLocks noGrp="1"/>
          </p:cNvSpPr>
          <p:nvPr>
            <p:ph type="subTitle" idx="7"/>
          </p:nvPr>
        </p:nvSpPr>
        <p:spPr>
          <a:xfrm>
            <a:off x="2135400" y="3771362"/>
            <a:ext cx="2970000" cy="620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0" name="Google Shape;60;p13"/>
          <p:cNvSpPr txBox="1">
            <a:spLocks noGrp="1"/>
          </p:cNvSpPr>
          <p:nvPr>
            <p:ph type="title" idx="8" hasCustomPrompt="1"/>
          </p:nvPr>
        </p:nvSpPr>
        <p:spPr>
          <a:xfrm>
            <a:off x="946400" y="3643712"/>
            <a:ext cx="884100" cy="51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61" name="Google Shape;61;p13"/>
          <p:cNvSpPr txBox="1">
            <a:spLocks noGrp="1"/>
          </p:cNvSpPr>
          <p:nvPr>
            <p:ph type="subTitle" idx="9"/>
          </p:nvPr>
        </p:nvSpPr>
        <p:spPr>
          <a:xfrm>
            <a:off x="2135400" y="3409860"/>
            <a:ext cx="2970000" cy="5139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2000">
                <a:latin typeface="Poppins SemiBold"/>
                <a:ea typeface="Poppins SemiBold"/>
                <a:cs typeface="Poppins SemiBold"/>
                <a:sym typeface="Poppins SemiBol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66"/>
        <p:cNvGrpSpPr/>
        <p:nvPr/>
      </p:nvGrpSpPr>
      <p:grpSpPr>
        <a:xfrm>
          <a:off x="0" y="0"/>
          <a:ext cx="0" cy="0"/>
          <a:chOff x="0" y="0"/>
          <a:chExt cx="0" cy="0"/>
        </a:xfrm>
      </p:grpSpPr>
      <p:sp>
        <p:nvSpPr>
          <p:cNvPr id="67" name="Google Shape;67;p15"/>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subTitle" idx="1"/>
          </p:nvPr>
        </p:nvSpPr>
        <p:spPr>
          <a:xfrm>
            <a:off x="5249425" y="2286000"/>
            <a:ext cx="2873100" cy="113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 name="Google Shape;69;p15"/>
          <p:cNvSpPr>
            <a:spLocks noGrp="1"/>
          </p:cNvSpPr>
          <p:nvPr>
            <p:ph type="pic" idx="2"/>
          </p:nvPr>
        </p:nvSpPr>
        <p:spPr>
          <a:xfrm>
            <a:off x="1021500" y="1566650"/>
            <a:ext cx="3843300" cy="2765100"/>
          </a:xfrm>
          <a:prstGeom prst="rect">
            <a:avLst/>
          </a:prstGeom>
          <a:noFill/>
          <a:ln w="9525" cap="flat" cmpd="sng">
            <a:solidFill>
              <a:schemeClr val="dk1"/>
            </a:solidFill>
            <a:prstDash val="solid"/>
            <a:round/>
            <a:headEnd type="none" w="sm" len="sm"/>
            <a:tailEnd type="none" w="sm" len="sm"/>
          </a:ln>
        </p:spPr>
      </p:sp>
      <p:sp>
        <p:nvSpPr>
          <p:cNvPr id="70" name="Google Shape;70;p15"/>
          <p:cNvSpPr txBox="1">
            <a:spLocks noGrp="1"/>
          </p:cNvSpPr>
          <p:nvPr>
            <p:ph type="ctrTitle"/>
          </p:nvPr>
        </p:nvSpPr>
        <p:spPr>
          <a:xfrm>
            <a:off x="713250" y="542097"/>
            <a:ext cx="7717500" cy="620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3">
  <p:cSld name="CUSTOM_5_2_2">
    <p:spTree>
      <p:nvGrpSpPr>
        <p:cNvPr id="1" name="Shape 79"/>
        <p:cNvGrpSpPr/>
        <p:nvPr/>
      </p:nvGrpSpPr>
      <p:grpSpPr>
        <a:xfrm>
          <a:off x="0" y="0"/>
          <a:ext cx="0" cy="0"/>
          <a:chOff x="0" y="0"/>
          <a:chExt cx="0" cy="0"/>
        </a:xfrm>
      </p:grpSpPr>
      <p:sp>
        <p:nvSpPr>
          <p:cNvPr id="80" name="Google Shape;80;p18"/>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txBox="1">
            <a:spLocks noGrp="1"/>
          </p:cNvSpPr>
          <p:nvPr>
            <p:ph type="subTitle" idx="1"/>
          </p:nvPr>
        </p:nvSpPr>
        <p:spPr>
          <a:xfrm>
            <a:off x="901400" y="2165247"/>
            <a:ext cx="2560200" cy="121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8"/>
          <p:cNvSpPr txBox="1">
            <a:spLocks noGrp="1"/>
          </p:cNvSpPr>
          <p:nvPr>
            <p:ph type="ctrTitle"/>
          </p:nvPr>
        </p:nvSpPr>
        <p:spPr>
          <a:xfrm>
            <a:off x="713250" y="542097"/>
            <a:ext cx="7717500" cy="620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7"/>
        <p:cNvGrpSpPr/>
        <p:nvPr/>
      </p:nvGrpSpPr>
      <p:grpSpPr>
        <a:xfrm>
          <a:off x="0" y="0"/>
          <a:ext cx="0" cy="0"/>
          <a:chOff x="0" y="0"/>
          <a:chExt cx="0" cy="0"/>
        </a:xfrm>
      </p:grpSpPr>
      <p:sp>
        <p:nvSpPr>
          <p:cNvPr id="88" name="Google Shape;88;p20"/>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0"/>
          <p:cNvSpPr txBox="1">
            <a:spLocks noGrp="1"/>
          </p:cNvSpPr>
          <p:nvPr>
            <p:ph type="subTitle" idx="1"/>
          </p:nvPr>
        </p:nvSpPr>
        <p:spPr>
          <a:xfrm>
            <a:off x="775265" y="1437100"/>
            <a:ext cx="3669000" cy="219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20"/>
          <p:cNvSpPr txBox="1">
            <a:spLocks noGrp="1"/>
          </p:cNvSpPr>
          <p:nvPr>
            <p:ph type="subTitle" idx="2"/>
          </p:nvPr>
        </p:nvSpPr>
        <p:spPr>
          <a:xfrm>
            <a:off x="4699735" y="1437100"/>
            <a:ext cx="3669000" cy="219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 name="Google Shape;91;p20"/>
          <p:cNvSpPr txBox="1">
            <a:spLocks noGrp="1"/>
          </p:cNvSpPr>
          <p:nvPr>
            <p:ph type="ctrTitle"/>
          </p:nvPr>
        </p:nvSpPr>
        <p:spPr>
          <a:xfrm>
            <a:off x="713250" y="542097"/>
            <a:ext cx="7717500" cy="620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97"/>
        <p:cNvGrpSpPr/>
        <p:nvPr/>
      </p:nvGrpSpPr>
      <p:grpSpPr>
        <a:xfrm>
          <a:off x="0" y="0"/>
          <a:ext cx="0" cy="0"/>
          <a:chOff x="0" y="0"/>
          <a:chExt cx="0" cy="0"/>
        </a:xfrm>
      </p:grpSpPr>
      <p:sp>
        <p:nvSpPr>
          <p:cNvPr id="98" name="Google Shape;98;p22"/>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txBox="1">
            <a:spLocks noGrp="1"/>
          </p:cNvSpPr>
          <p:nvPr>
            <p:ph type="subTitle" idx="1"/>
          </p:nvPr>
        </p:nvSpPr>
        <p:spPr>
          <a:xfrm>
            <a:off x="2100924" y="1700883"/>
            <a:ext cx="3339000" cy="58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0" name="Google Shape;100;p22"/>
          <p:cNvSpPr txBox="1">
            <a:spLocks noGrp="1"/>
          </p:cNvSpPr>
          <p:nvPr>
            <p:ph type="subTitle" idx="2"/>
          </p:nvPr>
        </p:nvSpPr>
        <p:spPr>
          <a:xfrm>
            <a:off x="2100875" y="1363225"/>
            <a:ext cx="3339000" cy="3873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1"/>
              </a:buClr>
              <a:buSzPts val="1000"/>
              <a:buNone/>
              <a:defRPr sz="20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1" name="Google Shape;101;p22"/>
          <p:cNvSpPr txBox="1">
            <a:spLocks noGrp="1"/>
          </p:cNvSpPr>
          <p:nvPr>
            <p:ph type="ctrTitle"/>
          </p:nvPr>
        </p:nvSpPr>
        <p:spPr>
          <a:xfrm>
            <a:off x="713250" y="542097"/>
            <a:ext cx="7717500" cy="620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22"/>
          <p:cNvSpPr txBox="1">
            <a:spLocks noGrp="1"/>
          </p:cNvSpPr>
          <p:nvPr>
            <p:ph type="subTitle" idx="3"/>
          </p:nvPr>
        </p:nvSpPr>
        <p:spPr>
          <a:xfrm>
            <a:off x="2100924" y="2773229"/>
            <a:ext cx="3339000" cy="58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3" name="Google Shape;103;p22"/>
          <p:cNvSpPr txBox="1">
            <a:spLocks noGrp="1"/>
          </p:cNvSpPr>
          <p:nvPr>
            <p:ph type="subTitle" idx="4"/>
          </p:nvPr>
        </p:nvSpPr>
        <p:spPr>
          <a:xfrm>
            <a:off x="2100875" y="2435571"/>
            <a:ext cx="3339000" cy="3873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1"/>
              </a:buClr>
              <a:buSzPts val="1000"/>
              <a:buNone/>
              <a:defRPr sz="20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4" name="Google Shape;104;p22"/>
          <p:cNvSpPr txBox="1">
            <a:spLocks noGrp="1"/>
          </p:cNvSpPr>
          <p:nvPr>
            <p:ph type="subTitle" idx="5"/>
          </p:nvPr>
        </p:nvSpPr>
        <p:spPr>
          <a:xfrm>
            <a:off x="2100924" y="3845575"/>
            <a:ext cx="3339000" cy="58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5" name="Google Shape;105;p22"/>
          <p:cNvSpPr txBox="1">
            <a:spLocks noGrp="1"/>
          </p:cNvSpPr>
          <p:nvPr>
            <p:ph type="subTitle" idx="6"/>
          </p:nvPr>
        </p:nvSpPr>
        <p:spPr>
          <a:xfrm>
            <a:off x="2100875" y="3507917"/>
            <a:ext cx="3339000" cy="3873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1"/>
              </a:buClr>
              <a:buSzPts val="1000"/>
              <a:buNone/>
              <a:defRPr sz="20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60"/>
        <p:cNvGrpSpPr/>
        <p:nvPr/>
      </p:nvGrpSpPr>
      <p:grpSpPr>
        <a:xfrm>
          <a:off x="0" y="0"/>
          <a:ext cx="0" cy="0"/>
          <a:chOff x="0" y="0"/>
          <a:chExt cx="0" cy="0"/>
        </a:xfrm>
      </p:grpSpPr>
      <p:sp>
        <p:nvSpPr>
          <p:cNvPr id="161" name="Google Shape;161;p27"/>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txBox="1">
            <a:spLocks noGrp="1"/>
          </p:cNvSpPr>
          <p:nvPr>
            <p:ph type="ctrTitle"/>
          </p:nvPr>
        </p:nvSpPr>
        <p:spPr>
          <a:xfrm>
            <a:off x="713250" y="542097"/>
            <a:ext cx="7717500" cy="620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93"/>
        <p:cNvGrpSpPr/>
        <p:nvPr/>
      </p:nvGrpSpPr>
      <p:grpSpPr>
        <a:xfrm>
          <a:off x="0" y="0"/>
          <a:ext cx="0" cy="0"/>
          <a:chOff x="0" y="0"/>
          <a:chExt cx="0" cy="0"/>
        </a:xfrm>
      </p:grpSpPr>
      <p:sp>
        <p:nvSpPr>
          <p:cNvPr id="194" name="Google Shape;194;p31"/>
          <p:cNvSpPr/>
          <p:nvPr/>
        </p:nvSpPr>
        <p:spPr>
          <a:xfrm>
            <a:off x="130050" y="130050"/>
            <a:ext cx="8883900" cy="4883400"/>
          </a:xfrm>
          <a:prstGeom prst="frame">
            <a:avLst>
              <a:gd name="adj1" fmla="val 5488"/>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3500"/>
              <a:buFont typeface="Poppins SemiBold"/>
              <a:buNone/>
              <a:defRPr sz="35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1pPr>
            <a:lvl2pPr marL="914400" lvl="1"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2pPr>
            <a:lvl3pPr marL="1371600" lvl="2"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3pPr>
            <a:lvl4pPr marL="1828800" lvl="3"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4pPr>
            <a:lvl5pPr marL="2286000" lvl="4"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5pPr>
            <a:lvl6pPr marL="2743200" lvl="5"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6pPr>
            <a:lvl7pPr marL="3200400" lvl="6"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7pPr>
            <a:lvl8pPr marL="3657600" lvl="7"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8pPr>
            <a:lvl9pPr marL="4114800" lvl="8"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61" r:id="rId4"/>
    <p:sldLayoutId id="2147483664" r:id="rId5"/>
    <p:sldLayoutId id="2147483666" r:id="rId6"/>
    <p:sldLayoutId id="2147483668" r:id="rId7"/>
    <p:sldLayoutId id="2147483673" r:id="rId8"/>
    <p:sldLayoutId id="2147483677"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space.mit.edu/handle/1721.1/128342"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8707064"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document/9211145"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s://ieeexplore.ieee.org/document/9211145" TargetMode="External"/><Relationship Id="rId3" Type="http://schemas.openxmlformats.org/officeDocument/2006/relationships/hyperlink" Target="https://arxiv.org/abs/2201.07594" TargetMode="External"/><Relationship Id="rId7" Type="http://schemas.openxmlformats.org/officeDocument/2006/relationships/hyperlink" Target="https://ieeexplore.ieee.org/document/8707064"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dspace.mit.edu/handle/1721.1/128342" TargetMode="External"/><Relationship Id="rId5" Type="http://schemas.openxmlformats.org/officeDocument/2006/relationships/hyperlink" Target="https://ieeexplore.ieee.org/abstract/document/8692300" TargetMode="External"/><Relationship Id="rId4" Type="http://schemas.openxmlformats.org/officeDocument/2006/relationships/hyperlink" Target="https://arxiv.org/abs/2004.10362"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201.07594"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2004.10362"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ieeexplore.ieee.org/abstract/document/8692300"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subTitle" idx="1"/>
          </p:nvPr>
        </p:nvSpPr>
        <p:spPr>
          <a:xfrm>
            <a:off x="2003075" y="4015909"/>
            <a:ext cx="5137848" cy="477054"/>
          </a:xfrm>
          <a:prstGeom prst="rect">
            <a:avLst/>
          </a:prstGeom>
        </p:spPr>
        <p:txBody>
          <a:bodyPr spcFirstLastPara="1" wrap="square" lIns="91425" tIns="91425" rIns="91425" bIns="91425" anchor="ctr" anchorCtr="0">
            <a:noAutofit/>
          </a:bodyPr>
          <a:lstStyle/>
          <a:p>
            <a:r>
              <a:rPr lang="en-US" sz="1400" dirty="0"/>
              <a:t>Under the Guidance of –  Mrs. </a:t>
            </a:r>
            <a:r>
              <a:rPr lang="en-US" sz="1400" dirty="0" err="1"/>
              <a:t>Jaitee</a:t>
            </a:r>
            <a:r>
              <a:rPr lang="en-US" sz="1400" dirty="0"/>
              <a:t> </a:t>
            </a:r>
            <a:r>
              <a:rPr lang="en-US" sz="1400" dirty="0" err="1"/>
              <a:t>Bankar</a:t>
            </a:r>
            <a:endParaRPr lang="en-US" sz="1400" dirty="0"/>
          </a:p>
        </p:txBody>
      </p:sp>
      <p:sp>
        <p:nvSpPr>
          <p:cNvPr id="256" name="Google Shape;256;p39"/>
          <p:cNvSpPr txBox="1">
            <a:spLocks noGrp="1"/>
          </p:cNvSpPr>
          <p:nvPr>
            <p:ph type="title"/>
          </p:nvPr>
        </p:nvSpPr>
        <p:spPr>
          <a:xfrm>
            <a:off x="1870362" y="388247"/>
            <a:ext cx="6552030" cy="1116000"/>
          </a:xfrm>
          <a:prstGeom prst="rect">
            <a:avLst/>
          </a:prstGeom>
        </p:spPr>
        <p:txBody>
          <a:bodyPr spcFirstLastPara="1" wrap="square" lIns="91425" tIns="91425" rIns="91425" bIns="91425" anchor="ctr" anchorCtr="0">
            <a:noAutofit/>
          </a:bodyPr>
          <a:lstStyle/>
          <a:p>
            <a:r>
              <a:rPr lang="en-US" sz="2000" b="1" dirty="0" err="1">
                <a:latin typeface="Times New Roman" panose="02020603050405020304" pitchFamily="18" charset="0"/>
                <a:cs typeface="Times New Roman" panose="02020603050405020304" pitchFamily="18" charset="0"/>
              </a:rPr>
              <a:t>Sinhgad</a:t>
            </a:r>
            <a:r>
              <a:rPr lang="en-US" sz="2000" b="1" dirty="0">
                <a:latin typeface="Times New Roman" panose="02020603050405020304" pitchFamily="18" charset="0"/>
                <a:cs typeface="Times New Roman" panose="02020603050405020304" pitchFamily="18" charset="0"/>
              </a:rPr>
              <a:t> Technical Education Society</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RMD </a:t>
            </a:r>
            <a:r>
              <a:rPr lang="en-US" sz="2000" b="1" dirty="0" err="1">
                <a:latin typeface="Times New Roman" panose="02020603050405020304" pitchFamily="18" charset="0"/>
                <a:cs typeface="Times New Roman" panose="02020603050405020304" pitchFamily="18" charset="0"/>
              </a:rPr>
              <a:t>Sinhgad</a:t>
            </a:r>
            <a:r>
              <a:rPr lang="en-US" sz="2000" b="1" dirty="0">
                <a:latin typeface="Times New Roman" panose="02020603050405020304" pitchFamily="18" charset="0"/>
                <a:cs typeface="Times New Roman" panose="02020603050405020304" pitchFamily="18" charset="0"/>
              </a:rPr>
              <a:t> Technical Institute Campus </a:t>
            </a:r>
            <a:r>
              <a:rPr lang="en-US" sz="2000" b="1" dirty="0" err="1">
                <a:latin typeface="Times New Roman" panose="02020603050405020304" pitchFamily="18" charset="0"/>
                <a:cs typeface="Times New Roman" panose="02020603050405020304" pitchFamily="18" charset="0"/>
              </a:rPr>
              <a:t>Warje</a:t>
            </a:r>
            <a:r>
              <a:rPr lang="en-US" sz="2000" b="1" dirty="0">
                <a:latin typeface="Times New Roman" panose="02020603050405020304" pitchFamily="18" charset="0"/>
                <a:cs typeface="Times New Roman" panose="02020603050405020304" pitchFamily="18" charset="0"/>
              </a:rPr>
              <a:t>, Pune</a:t>
            </a:r>
          </a:p>
        </p:txBody>
      </p:sp>
      <p:pic>
        <p:nvPicPr>
          <p:cNvPr id="2" name="Picture 1">
            <a:extLst>
              <a:ext uri="{FF2B5EF4-FFF2-40B4-BE49-F238E27FC236}">
                <a16:creationId xmlns:a16="http://schemas.microsoft.com/office/drawing/2014/main" id="{2D3159A0-4A87-8A3A-3270-77932BC716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64" y="631137"/>
            <a:ext cx="1468272" cy="873110"/>
          </a:xfrm>
          <a:prstGeom prst="rect">
            <a:avLst/>
          </a:prstGeom>
        </p:spPr>
      </p:pic>
      <p:sp>
        <p:nvSpPr>
          <p:cNvPr id="3" name="TextBox 2">
            <a:extLst>
              <a:ext uri="{FF2B5EF4-FFF2-40B4-BE49-F238E27FC236}">
                <a16:creationId xmlns:a16="http://schemas.microsoft.com/office/drawing/2014/main" id="{5FCBFDE2-B5C3-62B8-4C14-DFBFE9AF9863}"/>
              </a:ext>
            </a:extLst>
          </p:cNvPr>
          <p:cNvSpPr txBox="1"/>
          <p:nvPr/>
        </p:nvSpPr>
        <p:spPr>
          <a:xfrm>
            <a:off x="1821871" y="1407392"/>
            <a:ext cx="5500254" cy="477054"/>
          </a:xfrm>
          <a:prstGeom prst="rect">
            <a:avLst/>
          </a:prstGeom>
          <a:noFill/>
        </p:spPr>
        <p:txBody>
          <a:bodyPr wrap="square" rtlCol="0">
            <a:spAutoFit/>
          </a:bodyPr>
          <a:lstStyle/>
          <a:p>
            <a:pPr algn="ctr"/>
            <a:r>
              <a:rPr lang="en-US" b="1" dirty="0">
                <a:solidFill>
                  <a:schemeClr val="dk1"/>
                </a:solidFill>
                <a:latin typeface="Times New Roman" panose="02020603050405020304" pitchFamily="18" charset="0"/>
                <a:cs typeface="Times New Roman" panose="02020603050405020304" pitchFamily="18" charset="0"/>
                <a:sym typeface="Poppins SemiBold"/>
              </a:rPr>
              <a:t>Academic year: 2024-25</a:t>
            </a:r>
          </a:p>
          <a:p>
            <a:pPr algn="ctr"/>
            <a:endParaRPr lang="en-IN" sz="1100" dirty="0"/>
          </a:p>
        </p:txBody>
      </p:sp>
      <p:sp>
        <p:nvSpPr>
          <p:cNvPr id="4" name="TextBox 3">
            <a:extLst>
              <a:ext uri="{FF2B5EF4-FFF2-40B4-BE49-F238E27FC236}">
                <a16:creationId xmlns:a16="http://schemas.microsoft.com/office/drawing/2014/main" id="{0A7F3C23-8D26-C7FF-57D7-6D3FD259D3EC}"/>
              </a:ext>
            </a:extLst>
          </p:cNvPr>
          <p:cNvSpPr txBox="1"/>
          <p:nvPr/>
        </p:nvSpPr>
        <p:spPr>
          <a:xfrm>
            <a:off x="2791689" y="2843909"/>
            <a:ext cx="3560619" cy="307777"/>
          </a:xfrm>
          <a:prstGeom prst="rect">
            <a:avLst/>
          </a:prstGeom>
          <a:noFill/>
        </p:spPr>
        <p:txBody>
          <a:bodyPr wrap="square" rtlCol="0">
            <a:spAutoFit/>
          </a:bodyPr>
          <a:lstStyle/>
          <a:p>
            <a:pPr algn="ctr"/>
            <a:r>
              <a:rPr lang="en-IN" b="1" dirty="0">
                <a:solidFill>
                  <a:schemeClr val="dk1"/>
                </a:solidFill>
                <a:latin typeface="Times New Roman" panose="02020603050405020304" pitchFamily="18" charset="0"/>
                <a:cs typeface="Times New Roman" panose="02020603050405020304" pitchFamily="18" charset="0"/>
                <a:sym typeface="Poppins SemiBold"/>
              </a:rPr>
              <a:t>Presented </a:t>
            </a:r>
            <a:r>
              <a:rPr lang="en-US" b="1" dirty="0">
                <a:solidFill>
                  <a:schemeClr val="dk1"/>
                </a:solidFill>
                <a:latin typeface="Times New Roman" panose="02020603050405020304" pitchFamily="18" charset="0"/>
                <a:cs typeface="Times New Roman" panose="02020603050405020304" pitchFamily="18" charset="0"/>
                <a:sym typeface="Poppins SemiBold"/>
              </a:rPr>
              <a:t>by:</a:t>
            </a:r>
            <a:endParaRPr lang="en-IN" b="1" dirty="0">
              <a:solidFill>
                <a:schemeClr val="dk1"/>
              </a:solidFill>
              <a:latin typeface="Times New Roman" panose="02020603050405020304" pitchFamily="18" charset="0"/>
              <a:cs typeface="Times New Roman" panose="02020603050405020304" pitchFamily="18" charset="0"/>
              <a:sym typeface="Poppins SemiBold"/>
            </a:endParaRPr>
          </a:p>
        </p:txBody>
      </p:sp>
      <p:sp>
        <p:nvSpPr>
          <p:cNvPr id="5" name="TextBox 4">
            <a:extLst>
              <a:ext uri="{FF2B5EF4-FFF2-40B4-BE49-F238E27FC236}">
                <a16:creationId xmlns:a16="http://schemas.microsoft.com/office/drawing/2014/main" id="{8985322C-8D25-2007-ECF8-DD47A1EF2354}"/>
              </a:ext>
            </a:extLst>
          </p:cNvPr>
          <p:cNvSpPr txBox="1"/>
          <p:nvPr/>
        </p:nvSpPr>
        <p:spPr>
          <a:xfrm>
            <a:off x="2679324" y="3136211"/>
            <a:ext cx="3955472" cy="783869"/>
          </a:xfrm>
          <a:prstGeom prst="rect">
            <a:avLst/>
          </a:prstGeom>
          <a:noFill/>
        </p:spPr>
        <p:txBody>
          <a:bodyPr wrap="square" rtlCol="0">
            <a:spAutoFit/>
          </a:bodyPr>
          <a:lstStyle/>
          <a:p>
            <a:pPr marL="6350" marR="270510" indent="-6350" algn="ctr">
              <a:lnSpc>
                <a:spcPct val="107000"/>
              </a:lnSpc>
              <a:spcAft>
                <a:spcPts val="20"/>
              </a:spcAft>
            </a:pPr>
            <a:r>
              <a:rPr lang="en-IN" dirty="0">
                <a:solidFill>
                  <a:schemeClr val="dk1"/>
                </a:solidFill>
                <a:latin typeface="Times New Roman" panose="02020603050405020304" pitchFamily="18" charset="0"/>
                <a:cs typeface="Times New Roman" panose="02020603050405020304" pitchFamily="18" charset="0"/>
                <a:sym typeface="DM Sans Medium"/>
              </a:rPr>
              <a:t>Atharv Chormale	B401020286</a:t>
            </a:r>
          </a:p>
          <a:p>
            <a:pPr marL="6350" marR="270510" indent="-6350" algn="ctr">
              <a:lnSpc>
                <a:spcPct val="107000"/>
              </a:lnSpc>
              <a:spcAft>
                <a:spcPts val="20"/>
              </a:spcAft>
            </a:pPr>
            <a:r>
              <a:rPr lang="en-IN" dirty="0">
                <a:solidFill>
                  <a:schemeClr val="dk1"/>
                </a:solidFill>
                <a:latin typeface="Times New Roman" panose="02020603050405020304" pitchFamily="18" charset="0"/>
                <a:cs typeface="Times New Roman" panose="02020603050405020304" pitchFamily="18" charset="0"/>
                <a:sym typeface="DM Sans Medium"/>
              </a:rPr>
              <a:t>Jay Patil		B401020303</a:t>
            </a:r>
          </a:p>
          <a:p>
            <a:pPr marL="6350" marR="270510" indent="-6350" algn="ctr">
              <a:lnSpc>
                <a:spcPct val="107000"/>
              </a:lnSpc>
              <a:spcAft>
                <a:spcPts val="20"/>
              </a:spcAft>
            </a:pPr>
            <a:r>
              <a:rPr lang="en-IN" dirty="0">
                <a:solidFill>
                  <a:schemeClr val="dk1"/>
                </a:solidFill>
                <a:latin typeface="Times New Roman" panose="02020603050405020304" pitchFamily="18" charset="0"/>
                <a:cs typeface="Times New Roman" panose="02020603050405020304" pitchFamily="18" charset="0"/>
                <a:sym typeface="DM Sans Medium"/>
              </a:rPr>
              <a:t>Chaitanya Pathak	B401020327</a:t>
            </a:r>
          </a:p>
        </p:txBody>
      </p:sp>
      <p:sp>
        <p:nvSpPr>
          <p:cNvPr id="7" name="TextBox 6">
            <a:extLst>
              <a:ext uri="{FF2B5EF4-FFF2-40B4-BE49-F238E27FC236}">
                <a16:creationId xmlns:a16="http://schemas.microsoft.com/office/drawing/2014/main" id="{9A3E08A7-5704-6885-E2FF-A4EB5F46BA5A}"/>
              </a:ext>
            </a:extLst>
          </p:cNvPr>
          <p:cNvSpPr txBox="1"/>
          <p:nvPr/>
        </p:nvSpPr>
        <p:spPr>
          <a:xfrm>
            <a:off x="1870361" y="2332137"/>
            <a:ext cx="6096845" cy="461665"/>
          </a:xfrm>
          <a:prstGeom prst="rect">
            <a:avLst/>
          </a:prstGeom>
          <a:noFill/>
        </p:spPr>
        <p:txBody>
          <a:bodyPr wrap="square">
            <a:sp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PHYSIOTHERAPY POSE DETECTION</a:t>
            </a:r>
            <a:endParaRPr lang="en-IN" sz="2400" dirty="0"/>
          </a:p>
        </p:txBody>
      </p:sp>
      <p:sp>
        <p:nvSpPr>
          <p:cNvPr id="9" name="TextBox 8">
            <a:extLst>
              <a:ext uri="{FF2B5EF4-FFF2-40B4-BE49-F238E27FC236}">
                <a16:creationId xmlns:a16="http://schemas.microsoft.com/office/drawing/2014/main" id="{5CFB1F87-EDBB-01AD-1387-649D1BEAEBF2}"/>
              </a:ext>
            </a:extLst>
          </p:cNvPr>
          <p:cNvSpPr txBox="1"/>
          <p:nvPr/>
        </p:nvSpPr>
        <p:spPr>
          <a:xfrm>
            <a:off x="2285998" y="1785101"/>
            <a:ext cx="4572000" cy="523220"/>
          </a:xfrm>
          <a:prstGeom prst="rect">
            <a:avLst/>
          </a:prstGeom>
          <a:noFill/>
        </p:spPr>
        <p:txBody>
          <a:bodyPr wrap="square">
            <a:spAutoFit/>
          </a:bodyPr>
          <a:lstStyle/>
          <a:p>
            <a:pPr algn="ctr"/>
            <a:r>
              <a:rPr lang="en-US" b="1" dirty="0">
                <a:solidFill>
                  <a:schemeClr val="dk1"/>
                </a:solidFill>
                <a:latin typeface="Times New Roman" panose="02020603050405020304" pitchFamily="18" charset="0"/>
                <a:cs typeface="Times New Roman" panose="02020603050405020304" pitchFamily="18" charset="0"/>
              </a:rPr>
              <a:t>Final Year Project </a:t>
            </a:r>
          </a:p>
          <a:p>
            <a:pPr algn="ctr"/>
            <a:r>
              <a:rPr lang="en-US" b="1" dirty="0">
                <a:solidFill>
                  <a:schemeClr val="dk1"/>
                </a:solidFill>
                <a:latin typeface="Times New Roman" panose="02020603050405020304" pitchFamily="18" charset="0"/>
                <a:cs typeface="Times New Roman" panose="02020603050405020304" pitchFamily="18" charset="0"/>
              </a:rPr>
              <a:t>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0C684090-F708-65F4-DA72-744C0601732A}"/>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9E8B6542-BBA5-15A8-DE81-0297B09E019B}"/>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a:extLst>
              <a:ext uri="{FF2B5EF4-FFF2-40B4-BE49-F238E27FC236}">
                <a16:creationId xmlns:a16="http://schemas.microsoft.com/office/drawing/2014/main" id="{B525412F-8C2D-4AC2-2D08-E5EF86773FA5}"/>
              </a:ext>
            </a:extLst>
          </p:cNvPr>
          <p:cNvSpPr txBox="1">
            <a:spLocks noGrp="1"/>
          </p:cNvSpPr>
          <p:nvPr>
            <p:ph type="ctrTitle"/>
          </p:nvPr>
        </p:nvSpPr>
        <p:spPr>
          <a:xfrm>
            <a:off x="692172" y="376350"/>
            <a:ext cx="7717500" cy="620100"/>
          </a:xfrm>
          <a:prstGeom prst="rect">
            <a:avLst/>
          </a:prstGeom>
        </p:spPr>
        <p:txBody>
          <a:bodyPr spcFirstLastPara="1" wrap="square" lIns="91425" tIns="91425" rIns="91425" bIns="91425" anchor="t" anchorCtr="0">
            <a:noAutofit/>
          </a:bodyPr>
          <a:lstStyle/>
          <a:p>
            <a:r>
              <a:rPr lang="en-US" sz="3200" b="1" dirty="0">
                <a:solidFill>
                  <a:schemeClr val="tx1"/>
                </a:solidFill>
                <a:latin typeface="Times New Roman" panose="02020603050405020304" pitchFamily="18" charset="0"/>
                <a:cs typeface="Times New Roman" panose="02020603050405020304" pitchFamily="18" charset="0"/>
              </a:rPr>
              <a:t>LITREATURE SURVEY</a:t>
            </a:r>
            <a:endParaRPr lang="en-IN" sz="32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34239801-A037-6A55-914F-1F840BA50E97}"/>
              </a:ext>
            </a:extLst>
          </p:cNvPr>
          <p:cNvGraphicFramePr>
            <a:graphicFrameLocks noGrp="1"/>
          </p:cNvGraphicFramePr>
          <p:nvPr>
            <p:extLst>
              <p:ext uri="{D42A27DB-BD31-4B8C-83A1-F6EECF244321}">
                <p14:modId xmlns:p14="http://schemas.microsoft.com/office/powerpoint/2010/main" val="923601914"/>
              </p:ext>
            </p:extLst>
          </p:nvPr>
        </p:nvGraphicFramePr>
        <p:xfrm>
          <a:off x="692172" y="996450"/>
          <a:ext cx="7783393" cy="3657600"/>
        </p:xfrm>
        <a:graphic>
          <a:graphicData uri="http://schemas.openxmlformats.org/drawingml/2006/table">
            <a:tbl>
              <a:tblPr firstRow="1" bandRow="1">
                <a:tableStyleId>{0A75D916-765F-4C0B-A504-DD4CC3AD384E}</a:tableStyleId>
              </a:tblPr>
              <a:tblGrid>
                <a:gridCol w="1275058">
                  <a:extLst>
                    <a:ext uri="{9D8B030D-6E8A-4147-A177-3AD203B41FA5}">
                      <a16:colId xmlns:a16="http://schemas.microsoft.com/office/drawing/2014/main" val="2089317943"/>
                    </a:ext>
                  </a:extLst>
                </a:gridCol>
                <a:gridCol w="1674206">
                  <a:extLst>
                    <a:ext uri="{9D8B030D-6E8A-4147-A177-3AD203B41FA5}">
                      <a16:colId xmlns:a16="http://schemas.microsoft.com/office/drawing/2014/main" val="3177639834"/>
                    </a:ext>
                  </a:extLst>
                </a:gridCol>
                <a:gridCol w="1707467">
                  <a:extLst>
                    <a:ext uri="{9D8B030D-6E8A-4147-A177-3AD203B41FA5}">
                      <a16:colId xmlns:a16="http://schemas.microsoft.com/office/drawing/2014/main" val="2531746905"/>
                    </a:ext>
                  </a:extLst>
                </a:gridCol>
                <a:gridCol w="3126662">
                  <a:extLst>
                    <a:ext uri="{9D8B030D-6E8A-4147-A177-3AD203B41FA5}">
                      <a16:colId xmlns:a16="http://schemas.microsoft.com/office/drawing/2014/main" val="445538"/>
                    </a:ext>
                  </a:extLst>
                </a:gridCol>
              </a:tblGrid>
              <a:tr h="260162">
                <a:tc>
                  <a:txBody>
                    <a:bodyPr/>
                    <a:lstStyle/>
                    <a:p>
                      <a:pPr algn="ctr"/>
                      <a:r>
                        <a:rPr lang="en-US" sz="1200" dirty="0">
                          <a:latin typeface="DM Sans Medium" pitchFamily="2" charset="0"/>
                        </a:rPr>
                        <a:t>Title</a:t>
                      </a:r>
                      <a:endParaRPr lang="en-IN" sz="1200" dirty="0">
                        <a:latin typeface="DM Sans Medium" pitchFamily="2" charset="0"/>
                      </a:endParaRPr>
                    </a:p>
                  </a:txBody>
                  <a:tcPr/>
                </a:tc>
                <a:tc>
                  <a:txBody>
                    <a:bodyPr/>
                    <a:lstStyle/>
                    <a:p>
                      <a:pPr algn="ctr"/>
                      <a:r>
                        <a:rPr lang="en-US" sz="1200" dirty="0">
                          <a:latin typeface="DM Sans Medium" pitchFamily="2" charset="0"/>
                        </a:rPr>
                        <a:t>Publication</a:t>
                      </a:r>
                      <a:endParaRPr lang="en-IN" sz="1200" dirty="0">
                        <a:latin typeface="DM Sans Medium" pitchFamily="2" charset="0"/>
                      </a:endParaRPr>
                    </a:p>
                  </a:txBody>
                  <a:tcPr/>
                </a:tc>
                <a:tc>
                  <a:txBody>
                    <a:bodyPr/>
                    <a:lstStyle/>
                    <a:p>
                      <a:pPr algn="ctr"/>
                      <a:r>
                        <a:rPr lang="en-US" sz="1200" dirty="0">
                          <a:latin typeface="DM Sans Medium" pitchFamily="2" charset="0"/>
                        </a:rPr>
                        <a:t>Author</a:t>
                      </a:r>
                      <a:endParaRPr lang="en-IN" sz="1200" dirty="0">
                        <a:latin typeface="DM Sans Medium" pitchFamily="2" charset="0"/>
                      </a:endParaRPr>
                    </a:p>
                  </a:txBody>
                  <a:tcPr/>
                </a:tc>
                <a:tc>
                  <a:txBody>
                    <a:bodyPr/>
                    <a:lstStyle/>
                    <a:p>
                      <a:pPr algn="ctr"/>
                      <a:r>
                        <a:rPr lang="en-US" sz="1200" dirty="0">
                          <a:latin typeface="DM Sans Medium" pitchFamily="2" charset="0"/>
                        </a:rPr>
                        <a:t>Abstract</a:t>
                      </a:r>
                      <a:endParaRPr lang="en-IN" sz="1200" dirty="0">
                        <a:latin typeface="DM Sans Medium" pitchFamily="2" charset="0"/>
                      </a:endParaRPr>
                    </a:p>
                  </a:txBody>
                  <a:tcPr/>
                </a:tc>
                <a:extLst>
                  <a:ext uri="{0D108BD9-81ED-4DB2-BD59-A6C34878D82A}">
                    <a16:rowId xmlns:a16="http://schemas.microsoft.com/office/drawing/2014/main" val="1188636596"/>
                  </a:ext>
                </a:extLst>
              </a:tr>
              <a:tr h="3178543">
                <a:tc>
                  <a:txBody>
                    <a:bodyPr/>
                    <a:lstStyle/>
                    <a:p>
                      <a:pPr algn="ctr"/>
                      <a:r>
                        <a:rPr lang="en-US" sz="1200" dirty="0">
                          <a:latin typeface="DM Sans Medium" pitchFamily="2" charset="0"/>
                        </a:rPr>
                        <a:t>4.</a:t>
                      </a:r>
                    </a:p>
                    <a:p>
                      <a:pPr algn="ctr"/>
                      <a:r>
                        <a:rPr lang="en-US" sz="1200" dirty="0">
                          <a:latin typeface="DM Sans Medium" pitchFamily="2" charset="0"/>
                        </a:rPr>
                        <a:t>Learning distributions of transformations from small datasets for applied image synthesis.</a:t>
                      </a:r>
                    </a:p>
                    <a:p>
                      <a:pPr algn="ctr"/>
                      <a:r>
                        <a:rPr lang="en-US" sz="1200" dirty="0">
                          <a:latin typeface="DM Sans Medium" pitchFamily="2" charset="0"/>
                        </a:rPr>
                        <a:t>(2020)</a:t>
                      </a:r>
                      <a:endParaRPr lang="en-IN" sz="1200" dirty="0">
                        <a:latin typeface="DM Sans Medium" pitchFamily="2" charset="0"/>
                      </a:endParaRPr>
                    </a:p>
                  </a:txBody>
                  <a:tcPr/>
                </a:tc>
                <a:tc>
                  <a:txBody>
                    <a:bodyPr/>
                    <a:lstStyle/>
                    <a:p>
                      <a:pPr algn="ctr"/>
                      <a:r>
                        <a:rPr lang="en-IN" sz="1200" dirty="0">
                          <a:latin typeface="DM Sans Medium" pitchFamily="2" charset="0"/>
                          <a:hlinkClick r:id="rId3"/>
                        </a:rPr>
                        <a:t>https://dspace.mit.edu/handle/1721.1/128342</a:t>
                      </a:r>
                      <a:endParaRPr lang="en-IN" sz="1200" dirty="0">
                        <a:latin typeface="DM Sans Medium" pitchFamily="2" charset="0"/>
                      </a:endParaRPr>
                    </a:p>
                    <a:p>
                      <a:pPr algn="ctr"/>
                      <a:endParaRPr lang="en-IN" sz="1200" dirty="0">
                        <a:latin typeface="DM Sans Medium"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latin typeface="DM Sans Medium" pitchFamily="2" charset="0"/>
                        </a:rPr>
                        <a:t>Guha Balakrishnan, Amy Zhao</a:t>
                      </a:r>
                    </a:p>
                    <a:p>
                      <a:pPr algn="ctr"/>
                      <a:endParaRPr lang="en-IN" sz="1200" dirty="0">
                        <a:latin typeface="DM Sans Medium" pitchFamily="2" charset="0"/>
                      </a:endParaRPr>
                    </a:p>
                  </a:txBody>
                  <a:tcPr/>
                </a:tc>
                <a:tc>
                  <a:txBody>
                    <a:bodyPr/>
                    <a:lstStyle/>
                    <a:p>
                      <a:pPr algn="just"/>
                      <a:r>
                        <a:rPr lang="en-US" sz="1200" dirty="0">
                          <a:latin typeface="DM Sans Medium" pitchFamily="2" charset="0"/>
                        </a:rPr>
                        <a:t>This thesis investigates image synthesis techniques using small datasets, focusing on two key applications. First, it presents a novel data augmentation method that generates realistic, diverse training examples to improve few-shot object classification and enables effective medical image segmentation with limited labeled data. Second, it introduces a method for synthesizing time-lapse videos of digital and watercolor paintings, using a recurrent model to create plausible visual stories of the painting process. Together, these methods enhance machine learning performance in settings with limited data and open new possibilities in image synthesis applications.</a:t>
                      </a:r>
                      <a:endParaRPr lang="en-IN" sz="1200" dirty="0">
                        <a:latin typeface="DM Sans Medium" pitchFamily="2" charset="0"/>
                      </a:endParaRPr>
                    </a:p>
                  </a:txBody>
                  <a:tcPr/>
                </a:tc>
                <a:extLst>
                  <a:ext uri="{0D108BD9-81ED-4DB2-BD59-A6C34878D82A}">
                    <a16:rowId xmlns:a16="http://schemas.microsoft.com/office/drawing/2014/main" val="3562875729"/>
                  </a:ext>
                </a:extLst>
              </a:tr>
            </a:tbl>
          </a:graphicData>
        </a:graphic>
      </p:graphicFrame>
    </p:spTree>
    <p:extLst>
      <p:ext uri="{BB962C8B-B14F-4D97-AF65-F5344CB8AC3E}">
        <p14:creationId xmlns:p14="http://schemas.microsoft.com/office/powerpoint/2010/main" val="284601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29753762-67CE-4335-7650-140DC3C2863A}"/>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146AB05C-4B62-26F3-D255-CCCE78562200}"/>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a:extLst>
              <a:ext uri="{FF2B5EF4-FFF2-40B4-BE49-F238E27FC236}">
                <a16:creationId xmlns:a16="http://schemas.microsoft.com/office/drawing/2014/main" id="{70C3C5EC-D60D-BDBC-FD61-F7CB72D392C7}"/>
              </a:ext>
            </a:extLst>
          </p:cNvPr>
          <p:cNvSpPr txBox="1">
            <a:spLocks noGrp="1"/>
          </p:cNvSpPr>
          <p:nvPr>
            <p:ph type="ctrTitle"/>
          </p:nvPr>
        </p:nvSpPr>
        <p:spPr>
          <a:xfrm>
            <a:off x="692172" y="376350"/>
            <a:ext cx="7717500" cy="620100"/>
          </a:xfrm>
          <a:prstGeom prst="rect">
            <a:avLst/>
          </a:prstGeom>
        </p:spPr>
        <p:txBody>
          <a:bodyPr spcFirstLastPara="1" wrap="square" lIns="91425" tIns="91425" rIns="91425" bIns="91425" anchor="t" anchorCtr="0">
            <a:noAutofit/>
          </a:bodyPr>
          <a:lstStyle/>
          <a:p>
            <a:r>
              <a:rPr lang="en-US" sz="3200" b="1" dirty="0">
                <a:solidFill>
                  <a:schemeClr val="tx1"/>
                </a:solidFill>
                <a:latin typeface="Times New Roman" panose="02020603050405020304" pitchFamily="18" charset="0"/>
                <a:cs typeface="Times New Roman" panose="02020603050405020304" pitchFamily="18" charset="0"/>
              </a:rPr>
              <a:t>LITREATURE SURVEY</a:t>
            </a:r>
            <a:endParaRPr lang="en-IN" sz="32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8C2AB9B-9AEE-10FF-8CAB-3E9929E5CBBA}"/>
              </a:ext>
            </a:extLst>
          </p:cNvPr>
          <p:cNvGraphicFramePr>
            <a:graphicFrameLocks noGrp="1"/>
          </p:cNvGraphicFramePr>
          <p:nvPr>
            <p:extLst>
              <p:ext uri="{D42A27DB-BD31-4B8C-83A1-F6EECF244321}">
                <p14:modId xmlns:p14="http://schemas.microsoft.com/office/powerpoint/2010/main" val="2682497337"/>
              </p:ext>
            </p:extLst>
          </p:nvPr>
        </p:nvGraphicFramePr>
        <p:xfrm>
          <a:off x="796065" y="996450"/>
          <a:ext cx="7551869" cy="3657600"/>
        </p:xfrm>
        <a:graphic>
          <a:graphicData uri="http://schemas.openxmlformats.org/drawingml/2006/table">
            <a:tbl>
              <a:tblPr firstRow="1" bandRow="1">
                <a:tableStyleId>{0A75D916-765F-4C0B-A504-DD4CC3AD384E}</a:tableStyleId>
              </a:tblPr>
              <a:tblGrid>
                <a:gridCol w="1237130">
                  <a:extLst>
                    <a:ext uri="{9D8B030D-6E8A-4147-A177-3AD203B41FA5}">
                      <a16:colId xmlns:a16="http://schemas.microsoft.com/office/drawing/2014/main" val="2089317943"/>
                    </a:ext>
                  </a:extLst>
                </a:gridCol>
                <a:gridCol w="1624405">
                  <a:extLst>
                    <a:ext uri="{9D8B030D-6E8A-4147-A177-3AD203B41FA5}">
                      <a16:colId xmlns:a16="http://schemas.microsoft.com/office/drawing/2014/main" val="3177639834"/>
                    </a:ext>
                  </a:extLst>
                </a:gridCol>
                <a:gridCol w="1656677">
                  <a:extLst>
                    <a:ext uri="{9D8B030D-6E8A-4147-A177-3AD203B41FA5}">
                      <a16:colId xmlns:a16="http://schemas.microsoft.com/office/drawing/2014/main" val="2531746905"/>
                    </a:ext>
                  </a:extLst>
                </a:gridCol>
                <a:gridCol w="3033657">
                  <a:extLst>
                    <a:ext uri="{9D8B030D-6E8A-4147-A177-3AD203B41FA5}">
                      <a16:colId xmlns:a16="http://schemas.microsoft.com/office/drawing/2014/main" val="445538"/>
                    </a:ext>
                  </a:extLst>
                </a:gridCol>
              </a:tblGrid>
              <a:tr h="260162">
                <a:tc>
                  <a:txBody>
                    <a:bodyPr/>
                    <a:lstStyle/>
                    <a:p>
                      <a:pPr algn="ctr"/>
                      <a:r>
                        <a:rPr lang="en-US" sz="1200" dirty="0">
                          <a:latin typeface="DM Sans Medium" pitchFamily="2" charset="0"/>
                        </a:rPr>
                        <a:t>Title</a:t>
                      </a:r>
                      <a:endParaRPr lang="en-IN" sz="1200" dirty="0">
                        <a:latin typeface="DM Sans Medium" pitchFamily="2" charset="0"/>
                      </a:endParaRPr>
                    </a:p>
                  </a:txBody>
                  <a:tcPr/>
                </a:tc>
                <a:tc>
                  <a:txBody>
                    <a:bodyPr/>
                    <a:lstStyle/>
                    <a:p>
                      <a:pPr algn="ctr"/>
                      <a:r>
                        <a:rPr lang="en-US" sz="1200" dirty="0">
                          <a:latin typeface="DM Sans Medium" pitchFamily="2" charset="0"/>
                        </a:rPr>
                        <a:t>Publication</a:t>
                      </a:r>
                      <a:endParaRPr lang="en-IN" sz="1200" dirty="0">
                        <a:latin typeface="DM Sans Medium" pitchFamily="2" charset="0"/>
                      </a:endParaRPr>
                    </a:p>
                  </a:txBody>
                  <a:tcPr/>
                </a:tc>
                <a:tc>
                  <a:txBody>
                    <a:bodyPr/>
                    <a:lstStyle/>
                    <a:p>
                      <a:pPr algn="ctr"/>
                      <a:r>
                        <a:rPr lang="en-US" sz="1200" dirty="0">
                          <a:latin typeface="DM Sans Medium" pitchFamily="2" charset="0"/>
                        </a:rPr>
                        <a:t>Author</a:t>
                      </a:r>
                      <a:endParaRPr lang="en-IN" sz="1200" dirty="0">
                        <a:latin typeface="DM Sans Medium" pitchFamily="2" charset="0"/>
                      </a:endParaRPr>
                    </a:p>
                  </a:txBody>
                  <a:tcPr/>
                </a:tc>
                <a:tc>
                  <a:txBody>
                    <a:bodyPr/>
                    <a:lstStyle/>
                    <a:p>
                      <a:pPr algn="ctr"/>
                      <a:r>
                        <a:rPr lang="en-US" sz="1200" dirty="0">
                          <a:latin typeface="DM Sans Medium" pitchFamily="2" charset="0"/>
                        </a:rPr>
                        <a:t>Abstract</a:t>
                      </a:r>
                      <a:endParaRPr lang="en-IN" sz="1200" dirty="0">
                        <a:latin typeface="DM Sans Medium" pitchFamily="2" charset="0"/>
                      </a:endParaRPr>
                    </a:p>
                  </a:txBody>
                  <a:tcPr/>
                </a:tc>
                <a:extLst>
                  <a:ext uri="{0D108BD9-81ED-4DB2-BD59-A6C34878D82A}">
                    <a16:rowId xmlns:a16="http://schemas.microsoft.com/office/drawing/2014/main" val="1188636596"/>
                  </a:ext>
                </a:extLst>
              </a:tr>
              <a:tr h="3178543">
                <a:tc>
                  <a:txBody>
                    <a:bodyPr/>
                    <a:lstStyle/>
                    <a:p>
                      <a:pPr algn="ctr"/>
                      <a:r>
                        <a:rPr lang="en-US" sz="1200" dirty="0">
                          <a:latin typeface="DM Sans Medium" pitchFamily="2" charset="0"/>
                        </a:rPr>
                        <a:t>5.</a:t>
                      </a:r>
                    </a:p>
                    <a:p>
                      <a:pPr algn="ctr"/>
                      <a:r>
                        <a:rPr lang="en-US" sz="1200" dirty="0">
                          <a:latin typeface="DM Sans Medium" pitchFamily="2" charset="0"/>
                        </a:rPr>
                        <a:t>Novel IoT-Based Privacy-Preserving Yoga Posture Recognition System Using Low-Resolution Infrared Sensors and Deep Learning.</a:t>
                      </a:r>
                    </a:p>
                    <a:p>
                      <a:pPr algn="ctr"/>
                      <a:r>
                        <a:rPr lang="en-US" sz="1200" dirty="0">
                          <a:latin typeface="DM Sans Medium" pitchFamily="2" charset="0"/>
                        </a:rPr>
                        <a:t>(2018)</a:t>
                      </a:r>
                      <a:endParaRPr lang="en-IN" sz="1200" dirty="0">
                        <a:latin typeface="DM Sans Medium" pitchFamily="2" charset="0"/>
                      </a:endParaRPr>
                    </a:p>
                  </a:txBody>
                  <a:tcPr/>
                </a:tc>
                <a:tc>
                  <a:txBody>
                    <a:bodyPr/>
                    <a:lstStyle/>
                    <a:p>
                      <a:pPr algn="ctr"/>
                      <a:r>
                        <a:rPr lang="en-US" sz="1200" dirty="0">
                          <a:latin typeface="DM Sans Medium" pitchFamily="2" charset="0"/>
                          <a:hlinkClick r:id="rId3"/>
                        </a:rPr>
                        <a:t>https://ieeexplore.ieee.org/document/8707064</a:t>
                      </a:r>
                      <a:endParaRPr lang="en-US" sz="1200" dirty="0">
                        <a:latin typeface="DM Sans Medium" pitchFamily="2" charset="0"/>
                      </a:endParaRPr>
                    </a:p>
                    <a:p>
                      <a:pPr algn="ctr"/>
                      <a:endParaRPr lang="en-IN" sz="1200" dirty="0">
                        <a:latin typeface="DM Sans Medium" pitchFamily="2" charset="0"/>
                      </a:endParaRPr>
                    </a:p>
                  </a:txBody>
                  <a:tcPr/>
                </a:tc>
                <a:tc>
                  <a:txBody>
                    <a:bodyPr/>
                    <a:lstStyle/>
                    <a:p>
                      <a:pPr algn="ctr"/>
                      <a:r>
                        <a:rPr lang="en-IN" sz="1200" dirty="0" err="1">
                          <a:latin typeface="DM Sans Medium" pitchFamily="2" charset="0"/>
                        </a:rPr>
                        <a:t>Munkhjargal</a:t>
                      </a:r>
                      <a:r>
                        <a:rPr lang="en-IN" sz="1200" dirty="0">
                          <a:latin typeface="DM Sans Medium" pitchFamily="2" charset="0"/>
                        </a:rPr>
                        <a:t> </a:t>
                      </a:r>
                      <a:r>
                        <a:rPr lang="en-IN" sz="1200" dirty="0" err="1">
                          <a:latin typeface="DM Sans Medium" pitchFamily="2" charset="0"/>
                        </a:rPr>
                        <a:t>Gochoo</a:t>
                      </a:r>
                      <a:r>
                        <a:rPr lang="en-IN" sz="1200" dirty="0">
                          <a:latin typeface="DM Sans Medium" pitchFamily="2" charset="0"/>
                        </a:rPr>
                        <a:t>, </a:t>
                      </a:r>
                    </a:p>
                    <a:p>
                      <a:pPr algn="ctr"/>
                      <a:r>
                        <a:rPr lang="en-IN" sz="1200" dirty="0">
                          <a:latin typeface="DM Sans Medium" pitchFamily="2" charset="0"/>
                        </a:rPr>
                        <a:t>Tan-Hsu Tan.</a:t>
                      </a:r>
                    </a:p>
                  </a:txBody>
                  <a:tcPr/>
                </a:tc>
                <a:tc>
                  <a:txBody>
                    <a:bodyPr/>
                    <a:lstStyle/>
                    <a:p>
                      <a:pPr algn="ctr"/>
                      <a:r>
                        <a:rPr lang="en-US" sz="1200" dirty="0">
                          <a:latin typeface="DM Sans Medium" pitchFamily="2" charset="0"/>
                        </a:rPr>
                        <a:t>Addressing privacy concerns in physiotherapy applications, this study introduces an IoT-based system that utilizes low-resolution infrared sensors instead of video to capture patient postures. Using deep learning algorithms, the system achieves an F1-score of 0.9989, indicating high accuracy in posture recognition without compromising privacy. Despite strong performance, limitations include dependency on Wi-Fi and sensor resolution, which could affect accuracy in variable home environments. The study provides a scalable solution for privacy-preserving posture recognition, specifically tailored for at-home physiotherapy.</a:t>
                      </a:r>
                      <a:endParaRPr lang="en-IN" sz="1200" dirty="0">
                        <a:latin typeface="DM Sans Medium" pitchFamily="2" charset="0"/>
                      </a:endParaRPr>
                    </a:p>
                  </a:txBody>
                  <a:tcPr/>
                </a:tc>
                <a:extLst>
                  <a:ext uri="{0D108BD9-81ED-4DB2-BD59-A6C34878D82A}">
                    <a16:rowId xmlns:a16="http://schemas.microsoft.com/office/drawing/2014/main" val="3562875729"/>
                  </a:ext>
                </a:extLst>
              </a:tr>
            </a:tbl>
          </a:graphicData>
        </a:graphic>
      </p:graphicFrame>
    </p:spTree>
    <p:extLst>
      <p:ext uri="{BB962C8B-B14F-4D97-AF65-F5344CB8AC3E}">
        <p14:creationId xmlns:p14="http://schemas.microsoft.com/office/powerpoint/2010/main" val="256776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984CEADD-B71D-F53F-9076-917A03082F58}"/>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563155AC-2695-8EF7-5570-7168233C88B1}"/>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a:extLst>
              <a:ext uri="{FF2B5EF4-FFF2-40B4-BE49-F238E27FC236}">
                <a16:creationId xmlns:a16="http://schemas.microsoft.com/office/drawing/2014/main" id="{CB242DE9-6043-868B-38CE-3E40A00EE298}"/>
              </a:ext>
            </a:extLst>
          </p:cNvPr>
          <p:cNvSpPr txBox="1">
            <a:spLocks noGrp="1"/>
          </p:cNvSpPr>
          <p:nvPr>
            <p:ph type="ctrTitle"/>
          </p:nvPr>
        </p:nvSpPr>
        <p:spPr>
          <a:xfrm>
            <a:off x="692172" y="376350"/>
            <a:ext cx="7717500" cy="620100"/>
          </a:xfrm>
          <a:prstGeom prst="rect">
            <a:avLst/>
          </a:prstGeom>
        </p:spPr>
        <p:txBody>
          <a:bodyPr spcFirstLastPara="1" wrap="square" lIns="91425" tIns="91425" rIns="91425" bIns="91425" anchor="t" anchorCtr="0">
            <a:noAutofit/>
          </a:bodyPr>
          <a:lstStyle/>
          <a:p>
            <a:r>
              <a:rPr lang="en-US" sz="3200" b="1" dirty="0">
                <a:solidFill>
                  <a:schemeClr val="tx1"/>
                </a:solidFill>
                <a:latin typeface="Times New Roman" panose="02020603050405020304" pitchFamily="18" charset="0"/>
                <a:cs typeface="Times New Roman" panose="02020603050405020304" pitchFamily="18" charset="0"/>
              </a:rPr>
              <a:t>LITREATURE SURVEY</a:t>
            </a:r>
            <a:endParaRPr lang="en-IN" sz="32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286C427-8373-1D82-CD0B-84633B66EBBE}"/>
              </a:ext>
            </a:extLst>
          </p:cNvPr>
          <p:cNvGraphicFramePr>
            <a:graphicFrameLocks noGrp="1"/>
          </p:cNvGraphicFramePr>
          <p:nvPr>
            <p:extLst>
              <p:ext uri="{D42A27DB-BD31-4B8C-83A1-F6EECF244321}">
                <p14:modId xmlns:p14="http://schemas.microsoft.com/office/powerpoint/2010/main" val="1981671546"/>
              </p:ext>
            </p:extLst>
          </p:nvPr>
        </p:nvGraphicFramePr>
        <p:xfrm>
          <a:off x="796065" y="996450"/>
          <a:ext cx="7551869" cy="3474720"/>
        </p:xfrm>
        <a:graphic>
          <a:graphicData uri="http://schemas.openxmlformats.org/drawingml/2006/table">
            <a:tbl>
              <a:tblPr firstRow="1" bandRow="1">
                <a:tableStyleId>{0A75D916-765F-4C0B-A504-DD4CC3AD384E}</a:tableStyleId>
              </a:tblPr>
              <a:tblGrid>
                <a:gridCol w="1237130">
                  <a:extLst>
                    <a:ext uri="{9D8B030D-6E8A-4147-A177-3AD203B41FA5}">
                      <a16:colId xmlns:a16="http://schemas.microsoft.com/office/drawing/2014/main" val="2089317943"/>
                    </a:ext>
                  </a:extLst>
                </a:gridCol>
                <a:gridCol w="1624405">
                  <a:extLst>
                    <a:ext uri="{9D8B030D-6E8A-4147-A177-3AD203B41FA5}">
                      <a16:colId xmlns:a16="http://schemas.microsoft.com/office/drawing/2014/main" val="3177639834"/>
                    </a:ext>
                  </a:extLst>
                </a:gridCol>
                <a:gridCol w="1656677">
                  <a:extLst>
                    <a:ext uri="{9D8B030D-6E8A-4147-A177-3AD203B41FA5}">
                      <a16:colId xmlns:a16="http://schemas.microsoft.com/office/drawing/2014/main" val="2531746905"/>
                    </a:ext>
                  </a:extLst>
                </a:gridCol>
                <a:gridCol w="3033657">
                  <a:extLst>
                    <a:ext uri="{9D8B030D-6E8A-4147-A177-3AD203B41FA5}">
                      <a16:colId xmlns:a16="http://schemas.microsoft.com/office/drawing/2014/main" val="445538"/>
                    </a:ext>
                  </a:extLst>
                </a:gridCol>
              </a:tblGrid>
              <a:tr h="260162">
                <a:tc>
                  <a:txBody>
                    <a:bodyPr/>
                    <a:lstStyle/>
                    <a:p>
                      <a:pPr algn="ctr"/>
                      <a:r>
                        <a:rPr lang="en-US" sz="1200" dirty="0">
                          <a:latin typeface="DM Sans Medium" pitchFamily="2" charset="0"/>
                        </a:rPr>
                        <a:t>Title</a:t>
                      </a:r>
                      <a:endParaRPr lang="en-IN" sz="1200" dirty="0">
                        <a:latin typeface="DM Sans Medium" pitchFamily="2" charset="0"/>
                      </a:endParaRPr>
                    </a:p>
                  </a:txBody>
                  <a:tcPr/>
                </a:tc>
                <a:tc>
                  <a:txBody>
                    <a:bodyPr/>
                    <a:lstStyle/>
                    <a:p>
                      <a:pPr algn="ctr"/>
                      <a:r>
                        <a:rPr lang="en-US" sz="1200" dirty="0">
                          <a:latin typeface="DM Sans Medium" pitchFamily="2" charset="0"/>
                        </a:rPr>
                        <a:t>Publication</a:t>
                      </a:r>
                      <a:endParaRPr lang="en-IN" sz="1200" dirty="0">
                        <a:latin typeface="DM Sans Medium" pitchFamily="2" charset="0"/>
                      </a:endParaRPr>
                    </a:p>
                  </a:txBody>
                  <a:tcPr/>
                </a:tc>
                <a:tc>
                  <a:txBody>
                    <a:bodyPr/>
                    <a:lstStyle/>
                    <a:p>
                      <a:pPr algn="ctr"/>
                      <a:r>
                        <a:rPr lang="en-US" sz="1200" dirty="0">
                          <a:latin typeface="DM Sans Medium" pitchFamily="2" charset="0"/>
                        </a:rPr>
                        <a:t>Author</a:t>
                      </a:r>
                      <a:endParaRPr lang="en-IN" sz="1200" dirty="0">
                        <a:latin typeface="DM Sans Medium" pitchFamily="2" charset="0"/>
                      </a:endParaRPr>
                    </a:p>
                  </a:txBody>
                  <a:tcPr/>
                </a:tc>
                <a:tc>
                  <a:txBody>
                    <a:bodyPr/>
                    <a:lstStyle/>
                    <a:p>
                      <a:pPr algn="ctr"/>
                      <a:r>
                        <a:rPr lang="en-US" sz="1200" dirty="0">
                          <a:latin typeface="DM Sans Medium" pitchFamily="2" charset="0"/>
                        </a:rPr>
                        <a:t>Abstract</a:t>
                      </a:r>
                      <a:endParaRPr lang="en-IN" sz="1200" dirty="0">
                        <a:latin typeface="DM Sans Medium" pitchFamily="2" charset="0"/>
                      </a:endParaRPr>
                    </a:p>
                  </a:txBody>
                  <a:tcPr/>
                </a:tc>
                <a:extLst>
                  <a:ext uri="{0D108BD9-81ED-4DB2-BD59-A6C34878D82A}">
                    <a16:rowId xmlns:a16="http://schemas.microsoft.com/office/drawing/2014/main" val="1188636596"/>
                  </a:ext>
                </a:extLst>
              </a:tr>
              <a:tr h="3178543">
                <a:tc>
                  <a:txBody>
                    <a:bodyPr/>
                    <a:lstStyle/>
                    <a:p>
                      <a:pPr algn="ctr"/>
                      <a:r>
                        <a:rPr lang="en-US" sz="1200" dirty="0">
                          <a:latin typeface="DM Sans Medium" pitchFamily="2" charset="0"/>
                        </a:rPr>
                        <a:t>6. </a:t>
                      </a:r>
                    </a:p>
                    <a:p>
                      <a:pPr algn="ctr"/>
                      <a:r>
                        <a:rPr lang="en-US" sz="1200" dirty="0">
                          <a:latin typeface="DM Sans Medium" pitchFamily="2" charset="0"/>
                        </a:rPr>
                        <a:t>Implementation of Computer Vision in Detecting Human Poses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latin typeface="DM Sans Medium" pitchFamily="2" charset="0"/>
                        </a:rPr>
                        <a:t>(2020)</a:t>
                      </a:r>
                    </a:p>
                    <a:p>
                      <a:pPr algn="ctr"/>
                      <a:endParaRPr lang="en-IN" sz="1200" dirty="0">
                        <a:latin typeface="DM Sans Medium" pitchFamily="2" charset="0"/>
                      </a:endParaRPr>
                    </a:p>
                  </a:txBody>
                  <a:tcPr/>
                </a:tc>
                <a:tc>
                  <a:txBody>
                    <a:bodyPr/>
                    <a:lstStyle/>
                    <a:p>
                      <a:pPr algn="ctr"/>
                      <a:r>
                        <a:rPr lang="en-IN" sz="1200" dirty="0">
                          <a:latin typeface="DM Sans Medium" pitchFamily="2" charset="0"/>
                          <a:hlinkClick r:id="rId3"/>
                        </a:rPr>
                        <a:t>https://ieeexplore.ieee.org/document/9211145</a:t>
                      </a:r>
                      <a:endParaRPr lang="en-IN" sz="1200" dirty="0">
                        <a:latin typeface="DM Sans Medium" pitchFamily="2" charset="0"/>
                      </a:endParaRPr>
                    </a:p>
                  </a:txBody>
                  <a:tcPr/>
                </a:tc>
                <a:tc>
                  <a:txBody>
                    <a:bodyPr/>
                    <a:lstStyle/>
                    <a:p>
                      <a:pPr marL="0" indent="0" algn="ctr">
                        <a:buNone/>
                      </a:pPr>
                      <a:r>
                        <a:rPr lang="en-US" sz="1200" dirty="0">
                          <a:latin typeface="DM Sans Medium" pitchFamily="2" charset="0"/>
                        </a:rPr>
                        <a:t>I. Gregory and S. M. </a:t>
                      </a:r>
                      <a:r>
                        <a:rPr lang="en-US" sz="1200" dirty="0" err="1">
                          <a:latin typeface="DM Sans Medium" pitchFamily="2" charset="0"/>
                        </a:rPr>
                        <a:t>Tedjojuwono</a:t>
                      </a:r>
                      <a:r>
                        <a:rPr lang="en-US" sz="1200" dirty="0">
                          <a:latin typeface="DM Sans Medium" pitchFamily="2" charset="0"/>
                        </a:rPr>
                        <a:t>.</a:t>
                      </a:r>
                    </a:p>
                  </a:txBody>
                  <a:tcPr/>
                </a:tc>
                <a:tc>
                  <a:txBody>
                    <a:bodyPr/>
                    <a:lstStyle/>
                    <a:p>
                      <a:pPr algn="just"/>
                      <a:r>
                        <a:rPr lang="en-US" sz="1200" dirty="0">
                          <a:latin typeface="DM Sans Medium" pitchFamily="2" charset="0"/>
                        </a:rPr>
                        <a:t>This study highlights the importance of core muscle development in children to enhance their physical activity abilities. Conducted within an educational organization, the research involved certified trainers using yoga-like poses to strengthen children’s cores. To address inconsistencies in trainer judgment, a computerized pose detection system was developed, enabling trainers to standardize and assess student poses more accurately. While the system showed promising results, some unique poses led to unidentified outcomes, suggesting room for improvement in pose detection accuracy.</a:t>
                      </a:r>
                      <a:endParaRPr lang="en-IN" sz="1200" dirty="0">
                        <a:latin typeface="DM Sans Medium" pitchFamily="2" charset="0"/>
                      </a:endParaRPr>
                    </a:p>
                  </a:txBody>
                  <a:tcPr/>
                </a:tc>
                <a:extLst>
                  <a:ext uri="{0D108BD9-81ED-4DB2-BD59-A6C34878D82A}">
                    <a16:rowId xmlns:a16="http://schemas.microsoft.com/office/drawing/2014/main" val="3562875729"/>
                  </a:ext>
                </a:extLst>
              </a:tr>
            </a:tbl>
          </a:graphicData>
        </a:graphic>
      </p:graphicFrame>
    </p:spTree>
    <p:extLst>
      <p:ext uri="{BB962C8B-B14F-4D97-AF65-F5344CB8AC3E}">
        <p14:creationId xmlns:p14="http://schemas.microsoft.com/office/powerpoint/2010/main" val="3237200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6"/>
          <p:cNvSpPr txBox="1">
            <a:spLocks noGrp="1"/>
          </p:cNvSpPr>
          <p:nvPr>
            <p:ph type="subTitle" idx="1"/>
          </p:nvPr>
        </p:nvSpPr>
        <p:spPr>
          <a:xfrm>
            <a:off x="713250" y="1065010"/>
            <a:ext cx="4946137" cy="3308207"/>
          </a:xfrm>
          <a:prstGeom prst="rect">
            <a:avLst/>
          </a:prstGeom>
        </p:spPr>
        <p:txBody>
          <a:bodyPr spcFirstLastPara="1" wrap="square" lIns="91425" tIns="91425" rIns="91425" bIns="91425" anchor="ctr" anchorCtr="0">
            <a:noAutofit/>
          </a:bodyPr>
          <a:lstStyle/>
          <a:p>
            <a:pPr marL="285750" indent="-285750" algn="l">
              <a:lnSpc>
                <a:spcPct val="107000"/>
              </a:lnSpc>
              <a:spcAft>
                <a:spcPts val="825"/>
              </a:spcAft>
              <a:buFont typeface="Arial" panose="020B0604020202020204" pitchFamily="34" charset="0"/>
              <a:buChar char="•"/>
            </a:pPr>
            <a:r>
              <a:rPr lang="en-IN" sz="2000" dirty="0">
                <a:latin typeface="Poppins SemiBold"/>
                <a:cs typeface="Poppins SemiBold"/>
                <a:sym typeface="Poppins SemiBold"/>
              </a:rPr>
              <a:t>Software requirements</a:t>
            </a:r>
            <a:r>
              <a:rPr lang="en-IN" sz="1800" dirty="0">
                <a:latin typeface="Poppins SemiBold"/>
                <a:cs typeface="Poppins SemiBold"/>
                <a:sym typeface="Poppins SemiBold"/>
              </a:rPr>
              <a:t>  </a:t>
            </a:r>
          </a:p>
          <a:p>
            <a:pPr marL="0" marR="274955" lvl="0" indent="0" algn="l" fontAlgn="base">
              <a:lnSpc>
                <a:spcPct val="100000"/>
              </a:lnSpc>
              <a:spcAft>
                <a:spcPts val="20"/>
              </a:spcAft>
              <a:buClr>
                <a:srgbClr val="000000"/>
              </a:buClr>
              <a:buSzPts val="1200"/>
            </a:pPr>
            <a:r>
              <a:rPr lang="en-IN" b="1" dirty="0"/>
              <a:t>IDE: </a:t>
            </a:r>
            <a:r>
              <a:rPr lang="en-IN" dirty="0"/>
              <a:t>Spyder  </a:t>
            </a:r>
          </a:p>
          <a:p>
            <a:pPr marL="0" marR="274955" lvl="0" indent="0" algn="l" fontAlgn="base">
              <a:lnSpc>
                <a:spcPct val="100000"/>
              </a:lnSpc>
              <a:spcAft>
                <a:spcPts val="20"/>
              </a:spcAft>
              <a:buClr>
                <a:srgbClr val="000000"/>
              </a:buClr>
              <a:buSzPts val="1200"/>
            </a:pPr>
            <a:r>
              <a:rPr lang="en-IN" b="1" dirty="0"/>
              <a:t>Coding Language: </a:t>
            </a:r>
            <a:r>
              <a:rPr lang="en-IN" dirty="0"/>
              <a:t>Python Version 3.8  </a:t>
            </a:r>
          </a:p>
          <a:p>
            <a:pPr marL="0" marR="274955" lvl="0" indent="0" algn="l" fontAlgn="base">
              <a:lnSpc>
                <a:spcPct val="100000"/>
              </a:lnSpc>
              <a:spcAft>
                <a:spcPts val="540"/>
              </a:spcAft>
              <a:buClr>
                <a:srgbClr val="000000"/>
              </a:buClr>
              <a:buSzPts val="1200"/>
            </a:pPr>
            <a:r>
              <a:rPr lang="en-IN" b="1" dirty="0"/>
              <a:t>Operating System: </a:t>
            </a:r>
            <a:r>
              <a:rPr lang="en-IN" dirty="0"/>
              <a:t>Windows 10(64 Bit) 3.5.3</a:t>
            </a:r>
          </a:p>
          <a:p>
            <a:pPr marL="0" marR="274955" lvl="0" indent="0" algn="l" fontAlgn="base">
              <a:lnSpc>
                <a:spcPct val="100000"/>
              </a:lnSpc>
              <a:spcAft>
                <a:spcPts val="540"/>
              </a:spcAft>
              <a:buClr>
                <a:srgbClr val="000000"/>
              </a:buClr>
              <a:buSzPts val="1200"/>
            </a:pPr>
            <a:r>
              <a:rPr lang="en-IN" b="1" dirty="0"/>
              <a:t>Database: </a:t>
            </a:r>
            <a:r>
              <a:rPr lang="en-IN" dirty="0"/>
              <a:t>SQLite  </a:t>
            </a:r>
          </a:p>
          <a:p>
            <a:pPr marL="285750" lvl="0" indent="-285750" algn="l" fontAlgn="base">
              <a:lnSpc>
                <a:spcPct val="107000"/>
              </a:lnSpc>
              <a:spcAft>
                <a:spcPts val="825"/>
              </a:spcAft>
              <a:buFont typeface="Arial" panose="020B0604020202020204" pitchFamily="34" charset="0"/>
              <a:buChar char="•"/>
            </a:pPr>
            <a:r>
              <a:rPr lang="en-IN" sz="2000" dirty="0">
                <a:latin typeface="Poppins SemiBold"/>
                <a:cs typeface="Poppins SemiBold"/>
              </a:rPr>
              <a:t>Hardware requirements </a:t>
            </a:r>
            <a:r>
              <a:rPr lang="en-IN" sz="1800" dirty="0">
                <a:latin typeface="Poppins SemiBold"/>
                <a:cs typeface="Poppins SemiBold"/>
              </a:rPr>
              <a:t> </a:t>
            </a:r>
          </a:p>
          <a:p>
            <a:pPr marL="0" marR="274955" lvl="0" indent="0" algn="l" fontAlgn="base">
              <a:lnSpc>
                <a:spcPct val="107000"/>
              </a:lnSpc>
              <a:spcAft>
                <a:spcPts val="20"/>
              </a:spcAft>
              <a:buClr>
                <a:srgbClr val="000000"/>
              </a:buClr>
              <a:buSzPts val="1200"/>
            </a:pPr>
            <a:r>
              <a:rPr lang="en-IN" b="1" dirty="0"/>
              <a:t>RAM: </a:t>
            </a:r>
            <a:r>
              <a:rPr lang="en-IN" dirty="0"/>
              <a:t>8 GB Processor: Intel i5 Processor  </a:t>
            </a:r>
          </a:p>
          <a:p>
            <a:pPr marL="0" marR="274955" lvl="0" indent="0" algn="l" fontAlgn="base">
              <a:lnSpc>
                <a:spcPct val="107000"/>
              </a:lnSpc>
              <a:spcAft>
                <a:spcPts val="20"/>
              </a:spcAft>
              <a:buClr>
                <a:srgbClr val="000000"/>
              </a:buClr>
              <a:buSzPts val="1200"/>
            </a:pPr>
            <a:r>
              <a:rPr lang="en-IN" b="1" dirty="0"/>
              <a:t>Speed: </a:t>
            </a:r>
            <a:r>
              <a:rPr lang="en-IN" dirty="0"/>
              <a:t>1.1 GHz  </a:t>
            </a:r>
          </a:p>
          <a:p>
            <a:pPr marL="0" marR="274955" lvl="0" indent="0" algn="l" fontAlgn="base">
              <a:lnSpc>
                <a:spcPct val="107000"/>
              </a:lnSpc>
              <a:spcAft>
                <a:spcPts val="20"/>
              </a:spcAft>
              <a:buClr>
                <a:srgbClr val="000000"/>
              </a:buClr>
              <a:buSzPts val="1200"/>
            </a:pPr>
            <a:r>
              <a:rPr lang="en-IN" b="1" dirty="0"/>
              <a:t>Hard Disk: </a:t>
            </a:r>
            <a:r>
              <a:rPr lang="en-IN" dirty="0"/>
              <a:t>40 GB  </a:t>
            </a:r>
          </a:p>
          <a:p>
            <a:pPr marL="0" marR="274955" lvl="0" indent="0" algn="l" fontAlgn="base">
              <a:lnSpc>
                <a:spcPct val="107000"/>
              </a:lnSpc>
              <a:spcAft>
                <a:spcPts val="20"/>
              </a:spcAft>
              <a:buClr>
                <a:srgbClr val="000000"/>
              </a:buClr>
              <a:buSzPts val="1200"/>
            </a:pPr>
            <a:r>
              <a:rPr lang="en-IN" b="1" dirty="0"/>
              <a:t>Key Board: </a:t>
            </a:r>
            <a:r>
              <a:rPr lang="en-IN" dirty="0"/>
              <a:t>Standard Windows  </a:t>
            </a:r>
          </a:p>
        </p:txBody>
      </p:sp>
      <p:sp>
        <p:nvSpPr>
          <p:cNvPr id="618" name="Google Shape;618;p56"/>
          <p:cNvSpPr txBox="1">
            <a:spLocks noGrp="1"/>
          </p:cNvSpPr>
          <p:nvPr>
            <p:ph type="ctrTitle"/>
          </p:nvPr>
        </p:nvSpPr>
        <p:spPr>
          <a:xfrm>
            <a:off x="713250" y="542097"/>
            <a:ext cx="7717500" cy="62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chemeClr val="tx1"/>
                </a:solidFill>
                <a:latin typeface="Times New Roman"/>
                <a:cs typeface="Times New Roman"/>
                <a:sym typeface="Times New Roman"/>
              </a:rPr>
              <a:t>SYSTEM </a:t>
            </a:r>
            <a:r>
              <a:rPr lang="en-US" sz="2800" b="1" dirty="0">
                <a:solidFill>
                  <a:schemeClr val="tx1"/>
                </a:solidFill>
                <a:effectLst/>
                <a:latin typeface="Times New Roman"/>
                <a:cs typeface="Times New Roman"/>
                <a:sym typeface="Times New Roman"/>
              </a:rPr>
              <a:t>REQUIREMENTS SPECIFICATION</a:t>
            </a:r>
            <a:endParaRPr sz="2800" dirty="0"/>
          </a:p>
        </p:txBody>
      </p:sp>
      <p:grpSp>
        <p:nvGrpSpPr>
          <p:cNvPr id="2" name="Group 1">
            <a:extLst>
              <a:ext uri="{FF2B5EF4-FFF2-40B4-BE49-F238E27FC236}">
                <a16:creationId xmlns:a16="http://schemas.microsoft.com/office/drawing/2014/main" id="{2393E474-8D1C-8992-F2E6-4CA94179BEAA}"/>
              </a:ext>
            </a:extLst>
          </p:cNvPr>
          <p:cNvGrpSpPr/>
          <p:nvPr/>
        </p:nvGrpSpPr>
        <p:grpSpPr>
          <a:xfrm>
            <a:off x="6421889" y="2029682"/>
            <a:ext cx="2316596" cy="1490929"/>
            <a:chOff x="5404121" y="1713447"/>
            <a:chExt cx="3267595" cy="2123400"/>
          </a:xfrm>
        </p:grpSpPr>
        <p:sp>
          <p:nvSpPr>
            <p:cNvPr id="622" name="Google Shape;622;p56"/>
            <p:cNvSpPr/>
            <p:nvPr/>
          </p:nvSpPr>
          <p:spPr>
            <a:xfrm>
              <a:off x="5976234" y="1713447"/>
              <a:ext cx="2123400" cy="21234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3" name="Google Shape;623;p56"/>
            <p:cNvPicPr preferRelativeResize="0"/>
            <p:nvPr/>
          </p:nvPicPr>
          <p:blipFill>
            <a:blip r:embed="rId3">
              <a:alphaModFix/>
            </a:blip>
            <a:stretch>
              <a:fillRect/>
            </a:stretch>
          </p:blipFill>
          <p:spPr>
            <a:xfrm rot="2700002">
              <a:off x="6617730" y="1141355"/>
              <a:ext cx="840378" cy="3267595"/>
            </a:xfrm>
            <a:prstGeom prst="rect">
              <a:avLst/>
            </a:prstGeom>
            <a:noFill/>
            <a:ln>
              <a:noFill/>
            </a:ln>
          </p:spPr>
        </p:pic>
      </p:grpSp>
      <p:grpSp>
        <p:nvGrpSpPr>
          <p:cNvPr id="619" name="Google Shape;619;p56"/>
          <p:cNvGrpSpPr/>
          <p:nvPr/>
        </p:nvGrpSpPr>
        <p:grpSpPr>
          <a:xfrm rot="5400000">
            <a:off x="4529169" y="2027264"/>
            <a:ext cx="2550953" cy="1495763"/>
            <a:chOff x="4661702" y="2050725"/>
            <a:chExt cx="3417600" cy="1841400"/>
          </a:xfrm>
        </p:grpSpPr>
        <p:sp>
          <p:nvSpPr>
            <p:cNvPr id="620" name="Google Shape;620;p56"/>
            <p:cNvSpPr/>
            <p:nvPr/>
          </p:nvSpPr>
          <p:spPr>
            <a:xfrm>
              <a:off x="4661702" y="2050725"/>
              <a:ext cx="3417600" cy="1841400"/>
            </a:xfrm>
            <a:prstGeom prst="roundRect">
              <a:avLst>
                <a:gd name="adj" fmla="val 7899"/>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6"/>
            <p:cNvSpPr/>
            <p:nvPr/>
          </p:nvSpPr>
          <p:spPr>
            <a:xfrm>
              <a:off x="4766864" y="2792650"/>
              <a:ext cx="84600" cy="3576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9B15E702-35AF-EE53-7C8C-4166CA3414D7}"/>
              </a:ext>
            </a:extLst>
          </p:cNvPr>
          <p:cNvSpPr/>
          <p:nvPr/>
        </p:nvSpPr>
        <p:spPr>
          <a:xfrm>
            <a:off x="5179325" y="1747490"/>
            <a:ext cx="1262418" cy="2101179"/>
          </a:xfrm>
          <a:prstGeom prst="rect">
            <a:avLst/>
          </a:prstGeom>
          <a:ln w="3175"/>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grpSp>
        <p:nvGrpSpPr>
          <p:cNvPr id="5" name="Google Shape;12162;p87">
            <a:extLst>
              <a:ext uri="{FF2B5EF4-FFF2-40B4-BE49-F238E27FC236}">
                <a16:creationId xmlns:a16="http://schemas.microsoft.com/office/drawing/2014/main" id="{5D64A153-0044-B22E-3BF9-B35A473DB7C6}"/>
              </a:ext>
            </a:extLst>
          </p:cNvPr>
          <p:cNvGrpSpPr/>
          <p:nvPr/>
        </p:nvGrpSpPr>
        <p:grpSpPr>
          <a:xfrm>
            <a:off x="5443163" y="2449310"/>
            <a:ext cx="722926" cy="697537"/>
            <a:chOff x="1753768" y="2438513"/>
            <a:chExt cx="358839" cy="358419"/>
          </a:xfrm>
          <a:solidFill>
            <a:srgbClr val="DD9879"/>
          </a:solidFill>
        </p:grpSpPr>
        <p:sp>
          <p:nvSpPr>
            <p:cNvPr id="6" name="Google Shape;12163;p87">
              <a:extLst>
                <a:ext uri="{FF2B5EF4-FFF2-40B4-BE49-F238E27FC236}">
                  <a16:creationId xmlns:a16="http://schemas.microsoft.com/office/drawing/2014/main" id="{741C650D-AF42-76BA-31D2-CAB45B7A298F}"/>
                </a:ext>
              </a:extLst>
            </p:cNvPr>
            <p:cNvSpPr/>
            <p:nvPr/>
          </p:nvSpPr>
          <p:spPr>
            <a:xfrm>
              <a:off x="1873870" y="2524061"/>
              <a:ext cx="55660" cy="62319"/>
            </a:xfrm>
            <a:custGeom>
              <a:avLst/>
              <a:gdLst/>
              <a:ahLst/>
              <a:cxnLst/>
              <a:rect l="l" t="t" r="r" b="b"/>
              <a:pathLst>
                <a:path w="2123" h="2377" extrusionOk="0">
                  <a:moveTo>
                    <a:pt x="1152" y="1"/>
                  </a:moveTo>
                  <a:lnTo>
                    <a:pt x="316" y="837"/>
                  </a:lnTo>
                  <a:cubicBezTo>
                    <a:pt x="1" y="1152"/>
                    <a:pt x="1" y="1663"/>
                    <a:pt x="316" y="1978"/>
                  </a:cubicBezTo>
                  <a:lnTo>
                    <a:pt x="714" y="2376"/>
                  </a:lnTo>
                  <a:lnTo>
                    <a:pt x="2123" y="971"/>
                  </a:lnTo>
                  <a:lnTo>
                    <a:pt x="11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64;p87">
              <a:extLst>
                <a:ext uri="{FF2B5EF4-FFF2-40B4-BE49-F238E27FC236}">
                  <a16:creationId xmlns:a16="http://schemas.microsoft.com/office/drawing/2014/main" id="{BFF93711-648C-5C25-F012-8F114E71DC31}"/>
                </a:ext>
              </a:extLst>
            </p:cNvPr>
            <p:cNvSpPr/>
            <p:nvPr/>
          </p:nvSpPr>
          <p:spPr>
            <a:xfrm>
              <a:off x="1822588" y="2443835"/>
              <a:ext cx="284801" cy="274130"/>
            </a:xfrm>
            <a:custGeom>
              <a:avLst/>
              <a:gdLst/>
              <a:ahLst/>
              <a:cxnLst/>
              <a:rect l="l" t="t" r="r" b="b"/>
              <a:pathLst>
                <a:path w="10863" h="10456" extrusionOk="0">
                  <a:moveTo>
                    <a:pt x="2366" y="0"/>
                  </a:moveTo>
                  <a:cubicBezTo>
                    <a:pt x="2073" y="0"/>
                    <a:pt x="1786" y="69"/>
                    <a:pt x="1526" y="196"/>
                  </a:cubicBezTo>
                  <a:lnTo>
                    <a:pt x="2830" y="1500"/>
                  </a:lnTo>
                  <a:cubicBezTo>
                    <a:pt x="2895" y="1565"/>
                    <a:pt x="2945" y="1644"/>
                    <a:pt x="2978" y="1731"/>
                  </a:cubicBezTo>
                  <a:cubicBezTo>
                    <a:pt x="3137" y="2159"/>
                    <a:pt x="2822" y="2611"/>
                    <a:pt x="2366" y="2611"/>
                  </a:cubicBezTo>
                  <a:cubicBezTo>
                    <a:pt x="2286" y="2611"/>
                    <a:pt x="2210" y="2597"/>
                    <a:pt x="2138" y="2568"/>
                  </a:cubicBezTo>
                  <a:cubicBezTo>
                    <a:pt x="2051" y="2535"/>
                    <a:pt x="1971" y="2485"/>
                    <a:pt x="1906" y="2419"/>
                  </a:cubicBezTo>
                  <a:lnTo>
                    <a:pt x="602" y="1119"/>
                  </a:lnTo>
                  <a:lnTo>
                    <a:pt x="602" y="1119"/>
                  </a:lnTo>
                  <a:cubicBezTo>
                    <a:pt x="1" y="2365"/>
                    <a:pt x="852" y="3821"/>
                    <a:pt x="2236" y="3908"/>
                  </a:cubicBezTo>
                  <a:lnTo>
                    <a:pt x="2366" y="3919"/>
                  </a:lnTo>
                  <a:cubicBezTo>
                    <a:pt x="2558" y="3919"/>
                    <a:pt x="2750" y="3890"/>
                    <a:pt x="2935" y="3828"/>
                  </a:cubicBezTo>
                  <a:cubicBezTo>
                    <a:pt x="2974" y="3817"/>
                    <a:pt x="3011" y="3807"/>
                    <a:pt x="3047" y="3792"/>
                  </a:cubicBezTo>
                  <a:lnTo>
                    <a:pt x="7071" y="7816"/>
                  </a:lnTo>
                  <a:cubicBezTo>
                    <a:pt x="7056" y="7852"/>
                    <a:pt x="7042" y="7888"/>
                    <a:pt x="7031" y="7924"/>
                  </a:cubicBezTo>
                  <a:cubicBezTo>
                    <a:pt x="6973" y="8109"/>
                    <a:pt x="6940" y="8301"/>
                    <a:pt x="6940" y="8497"/>
                  </a:cubicBezTo>
                  <a:lnTo>
                    <a:pt x="6955" y="8627"/>
                  </a:lnTo>
                  <a:cubicBezTo>
                    <a:pt x="7019" y="9700"/>
                    <a:pt x="7917" y="10456"/>
                    <a:pt x="8898" y="10456"/>
                  </a:cubicBezTo>
                  <a:cubicBezTo>
                    <a:pt x="9179" y="10456"/>
                    <a:pt x="9466" y="10394"/>
                    <a:pt x="9743" y="10260"/>
                  </a:cubicBezTo>
                  <a:lnTo>
                    <a:pt x="8440" y="8960"/>
                  </a:lnTo>
                  <a:cubicBezTo>
                    <a:pt x="8374" y="8895"/>
                    <a:pt x="8324" y="8815"/>
                    <a:pt x="8295" y="8725"/>
                  </a:cubicBezTo>
                  <a:cubicBezTo>
                    <a:pt x="8132" y="8301"/>
                    <a:pt x="8447" y="7845"/>
                    <a:pt x="8900" y="7845"/>
                  </a:cubicBezTo>
                  <a:cubicBezTo>
                    <a:pt x="8979" y="7845"/>
                    <a:pt x="9055" y="7859"/>
                    <a:pt x="9128" y="7892"/>
                  </a:cubicBezTo>
                  <a:cubicBezTo>
                    <a:pt x="9215" y="7921"/>
                    <a:pt x="9294" y="7972"/>
                    <a:pt x="9363" y="8037"/>
                  </a:cubicBezTo>
                  <a:lnTo>
                    <a:pt x="10663" y="9341"/>
                  </a:lnTo>
                  <a:cubicBezTo>
                    <a:pt x="10794" y="9080"/>
                    <a:pt x="10862" y="8794"/>
                    <a:pt x="10862" y="8500"/>
                  </a:cubicBezTo>
                  <a:cubicBezTo>
                    <a:pt x="10859" y="7472"/>
                    <a:pt x="10062" y="6617"/>
                    <a:pt x="9034" y="6552"/>
                  </a:cubicBezTo>
                  <a:lnTo>
                    <a:pt x="8900" y="6537"/>
                  </a:lnTo>
                  <a:cubicBezTo>
                    <a:pt x="8704" y="6541"/>
                    <a:pt x="8516" y="6570"/>
                    <a:pt x="8331" y="6628"/>
                  </a:cubicBezTo>
                  <a:cubicBezTo>
                    <a:pt x="8295" y="6639"/>
                    <a:pt x="8258" y="6653"/>
                    <a:pt x="8222" y="6664"/>
                  </a:cubicBezTo>
                  <a:lnTo>
                    <a:pt x="4202" y="2640"/>
                  </a:lnTo>
                  <a:cubicBezTo>
                    <a:pt x="4213" y="2604"/>
                    <a:pt x="4227" y="2568"/>
                    <a:pt x="4238" y="2532"/>
                  </a:cubicBezTo>
                  <a:cubicBezTo>
                    <a:pt x="4296" y="2347"/>
                    <a:pt x="4325" y="2155"/>
                    <a:pt x="4329" y="1963"/>
                  </a:cubicBezTo>
                  <a:lnTo>
                    <a:pt x="4314" y="1829"/>
                  </a:lnTo>
                  <a:cubicBezTo>
                    <a:pt x="4249" y="801"/>
                    <a:pt x="3394" y="0"/>
                    <a:pt x="23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65;p87">
              <a:extLst>
                <a:ext uri="{FF2B5EF4-FFF2-40B4-BE49-F238E27FC236}">
                  <a16:creationId xmlns:a16="http://schemas.microsoft.com/office/drawing/2014/main" id="{1C18F877-774F-B8DE-BA68-DC30564CAB94}"/>
                </a:ext>
              </a:extLst>
            </p:cNvPr>
            <p:cNvSpPr/>
            <p:nvPr/>
          </p:nvSpPr>
          <p:spPr>
            <a:xfrm>
              <a:off x="1899511" y="2510192"/>
              <a:ext cx="141601" cy="141522"/>
            </a:xfrm>
            <a:custGeom>
              <a:avLst/>
              <a:gdLst/>
              <a:ahLst/>
              <a:cxnLst/>
              <a:rect l="l" t="t" r="r" b="b"/>
              <a:pathLst>
                <a:path w="5401" h="5398" extrusionOk="0">
                  <a:moveTo>
                    <a:pt x="1304" y="1"/>
                  </a:moveTo>
                  <a:lnTo>
                    <a:pt x="1" y="1305"/>
                  </a:lnTo>
                  <a:cubicBezTo>
                    <a:pt x="37" y="1290"/>
                    <a:pt x="73" y="1279"/>
                    <a:pt x="109" y="1265"/>
                  </a:cubicBezTo>
                  <a:lnTo>
                    <a:pt x="4133" y="5288"/>
                  </a:lnTo>
                  <a:cubicBezTo>
                    <a:pt x="4122" y="5325"/>
                    <a:pt x="4108" y="5361"/>
                    <a:pt x="4097" y="5397"/>
                  </a:cubicBezTo>
                  <a:lnTo>
                    <a:pt x="5401" y="4097"/>
                  </a:lnTo>
                  <a:lnTo>
                    <a:pt x="5401" y="4097"/>
                  </a:lnTo>
                  <a:cubicBezTo>
                    <a:pt x="5361" y="4108"/>
                    <a:pt x="5324" y="4119"/>
                    <a:pt x="5292" y="4133"/>
                  </a:cubicBezTo>
                  <a:lnTo>
                    <a:pt x="1265" y="109"/>
                  </a:lnTo>
                  <a:cubicBezTo>
                    <a:pt x="1279" y="73"/>
                    <a:pt x="1290" y="37"/>
                    <a:pt x="13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66;p87">
              <a:extLst>
                <a:ext uri="{FF2B5EF4-FFF2-40B4-BE49-F238E27FC236}">
                  <a16:creationId xmlns:a16="http://schemas.microsoft.com/office/drawing/2014/main" id="{D9A14B92-6C80-AFF6-4E02-6EE7E0905271}"/>
                </a:ext>
              </a:extLst>
            </p:cNvPr>
            <p:cNvSpPr/>
            <p:nvPr/>
          </p:nvSpPr>
          <p:spPr>
            <a:xfrm>
              <a:off x="1797053" y="2519447"/>
              <a:ext cx="236167" cy="237373"/>
            </a:xfrm>
            <a:custGeom>
              <a:avLst/>
              <a:gdLst/>
              <a:ahLst/>
              <a:cxnLst/>
              <a:rect l="l" t="t" r="r" b="b"/>
              <a:pathLst>
                <a:path w="9008" h="9054" extrusionOk="0">
                  <a:moveTo>
                    <a:pt x="5846" y="1"/>
                  </a:moveTo>
                  <a:cubicBezTo>
                    <a:pt x="5699" y="1"/>
                    <a:pt x="5553" y="57"/>
                    <a:pt x="5441" y="169"/>
                  </a:cubicBezTo>
                  <a:lnTo>
                    <a:pt x="2742" y="2867"/>
                  </a:lnTo>
                  <a:cubicBezTo>
                    <a:pt x="2463" y="3146"/>
                    <a:pt x="2463" y="3599"/>
                    <a:pt x="2742" y="3882"/>
                  </a:cubicBezTo>
                  <a:lnTo>
                    <a:pt x="2847" y="3983"/>
                  </a:lnTo>
                  <a:lnTo>
                    <a:pt x="1" y="6830"/>
                  </a:lnTo>
                  <a:lnTo>
                    <a:pt x="2228" y="9053"/>
                  </a:lnTo>
                  <a:lnTo>
                    <a:pt x="5071" y="6210"/>
                  </a:lnTo>
                  <a:cubicBezTo>
                    <a:pt x="5212" y="6350"/>
                    <a:pt x="5396" y="6419"/>
                    <a:pt x="5580" y="6419"/>
                  </a:cubicBezTo>
                  <a:cubicBezTo>
                    <a:pt x="5764" y="6419"/>
                    <a:pt x="5948" y="6350"/>
                    <a:pt x="6089" y="6210"/>
                  </a:cubicBezTo>
                  <a:lnTo>
                    <a:pt x="8783" y="3516"/>
                  </a:lnTo>
                  <a:cubicBezTo>
                    <a:pt x="9008" y="3291"/>
                    <a:pt x="9008" y="2925"/>
                    <a:pt x="8783" y="2701"/>
                  </a:cubicBezTo>
                  <a:lnTo>
                    <a:pt x="8758" y="2675"/>
                  </a:lnTo>
                  <a:cubicBezTo>
                    <a:pt x="8646" y="2565"/>
                    <a:pt x="8499" y="2510"/>
                    <a:pt x="8352" y="2510"/>
                  </a:cubicBezTo>
                  <a:cubicBezTo>
                    <a:pt x="8206" y="2510"/>
                    <a:pt x="8059" y="2565"/>
                    <a:pt x="7947" y="2675"/>
                  </a:cubicBezTo>
                  <a:cubicBezTo>
                    <a:pt x="8171" y="2455"/>
                    <a:pt x="8171" y="2092"/>
                    <a:pt x="7947" y="1868"/>
                  </a:cubicBezTo>
                  <a:lnTo>
                    <a:pt x="7921" y="1842"/>
                  </a:lnTo>
                  <a:cubicBezTo>
                    <a:pt x="7809" y="1730"/>
                    <a:pt x="7662" y="1674"/>
                    <a:pt x="7516" y="1674"/>
                  </a:cubicBezTo>
                  <a:cubicBezTo>
                    <a:pt x="7369" y="1674"/>
                    <a:pt x="7222" y="1730"/>
                    <a:pt x="7110" y="1842"/>
                  </a:cubicBezTo>
                  <a:cubicBezTo>
                    <a:pt x="7335" y="1618"/>
                    <a:pt x="7335" y="1256"/>
                    <a:pt x="7110" y="1031"/>
                  </a:cubicBezTo>
                  <a:lnTo>
                    <a:pt x="7085" y="1006"/>
                  </a:lnTo>
                  <a:cubicBezTo>
                    <a:pt x="6974" y="894"/>
                    <a:pt x="6828" y="837"/>
                    <a:pt x="6681" y="837"/>
                  </a:cubicBezTo>
                  <a:cubicBezTo>
                    <a:pt x="6534" y="837"/>
                    <a:pt x="6388" y="894"/>
                    <a:pt x="6277" y="1006"/>
                  </a:cubicBezTo>
                  <a:cubicBezTo>
                    <a:pt x="6498" y="781"/>
                    <a:pt x="6498" y="419"/>
                    <a:pt x="6277" y="195"/>
                  </a:cubicBezTo>
                  <a:lnTo>
                    <a:pt x="6252" y="169"/>
                  </a:lnTo>
                  <a:cubicBezTo>
                    <a:pt x="6140" y="57"/>
                    <a:pt x="5993" y="1"/>
                    <a:pt x="5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67;p87">
              <a:extLst>
                <a:ext uri="{FF2B5EF4-FFF2-40B4-BE49-F238E27FC236}">
                  <a16:creationId xmlns:a16="http://schemas.microsoft.com/office/drawing/2014/main" id="{8D60522E-3739-6397-8CED-3AFE60692D69}"/>
                </a:ext>
              </a:extLst>
            </p:cNvPr>
            <p:cNvSpPr/>
            <p:nvPr/>
          </p:nvSpPr>
          <p:spPr>
            <a:xfrm>
              <a:off x="1815012" y="2636377"/>
              <a:ext cx="102563" cy="102589"/>
            </a:xfrm>
            <a:custGeom>
              <a:avLst/>
              <a:gdLst/>
              <a:ahLst/>
              <a:cxnLst/>
              <a:rect l="l" t="t" r="r" b="b"/>
              <a:pathLst>
                <a:path w="3912" h="3913" extrusionOk="0">
                  <a:moveTo>
                    <a:pt x="1684" y="1"/>
                  </a:moveTo>
                  <a:lnTo>
                    <a:pt x="0" y="1685"/>
                  </a:lnTo>
                  <a:lnTo>
                    <a:pt x="2228" y="3912"/>
                  </a:lnTo>
                  <a:lnTo>
                    <a:pt x="3912" y="2228"/>
                  </a:lnTo>
                  <a:lnTo>
                    <a:pt x="16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168;p87">
              <a:extLst>
                <a:ext uri="{FF2B5EF4-FFF2-40B4-BE49-F238E27FC236}">
                  <a16:creationId xmlns:a16="http://schemas.microsoft.com/office/drawing/2014/main" id="{D485D8C1-591E-5FB4-C6E5-7C01117636AF}"/>
                </a:ext>
              </a:extLst>
            </p:cNvPr>
            <p:cNvSpPr/>
            <p:nvPr/>
          </p:nvSpPr>
          <p:spPr>
            <a:xfrm>
              <a:off x="1802191" y="2635144"/>
              <a:ext cx="113863" cy="113967"/>
            </a:xfrm>
            <a:custGeom>
              <a:avLst/>
              <a:gdLst/>
              <a:ahLst/>
              <a:cxnLst/>
              <a:rect l="l" t="t" r="r" b="b"/>
              <a:pathLst>
                <a:path w="4343" h="4347" extrusionOk="0">
                  <a:moveTo>
                    <a:pt x="1076" y="1"/>
                  </a:moveTo>
                  <a:lnTo>
                    <a:pt x="0" y="1077"/>
                  </a:lnTo>
                  <a:lnTo>
                    <a:pt x="3267" y="4347"/>
                  </a:lnTo>
                  <a:lnTo>
                    <a:pt x="4343" y="3268"/>
                  </a:lnTo>
                  <a:lnTo>
                    <a:pt x="10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69;p87">
              <a:extLst>
                <a:ext uri="{FF2B5EF4-FFF2-40B4-BE49-F238E27FC236}">
                  <a16:creationId xmlns:a16="http://schemas.microsoft.com/office/drawing/2014/main" id="{D9A514A3-6F2C-C84F-89B2-2A7A6C67ED13}"/>
                </a:ext>
              </a:extLst>
            </p:cNvPr>
            <p:cNvSpPr/>
            <p:nvPr/>
          </p:nvSpPr>
          <p:spPr>
            <a:xfrm>
              <a:off x="1759562" y="2659264"/>
              <a:ext cx="132372" cy="132398"/>
            </a:xfrm>
            <a:custGeom>
              <a:avLst/>
              <a:gdLst/>
              <a:ahLst/>
              <a:cxnLst/>
              <a:rect l="l" t="t" r="r" b="b"/>
              <a:pathLst>
                <a:path w="5049" h="5050" extrusionOk="0">
                  <a:moveTo>
                    <a:pt x="1782" y="1"/>
                  </a:moveTo>
                  <a:lnTo>
                    <a:pt x="0" y="1783"/>
                  </a:lnTo>
                  <a:lnTo>
                    <a:pt x="3267" y="5049"/>
                  </a:lnTo>
                  <a:lnTo>
                    <a:pt x="5049" y="3268"/>
                  </a:lnTo>
                  <a:lnTo>
                    <a:pt x="17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70;p87">
              <a:extLst>
                <a:ext uri="{FF2B5EF4-FFF2-40B4-BE49-F238E27FC236}">
                  <a16:creationId xmlns:a16="http://schemas.microsoft.com/office/drawing/2014/main" id="{5F54371D-5BF5-F2F9-9E6C-C199C910F748}"/>
                </a:ext>
              </a:extLst>
            </p:cNvPr>
            <p:cNvSpPr/>
            <p:nvPr/>
          </p:nvSpPr>
          <p:spPr>
            <a:xfrm>
              <a:off x="1759562" y="2686347"/>
              <a:ext cx="105316" cy="105316"/>
            </a:xfrm>
            <a:custGeom>
              <a:avLst/>
              <a:gdLst/>
              <a:ahLst/>
              <a:cxnLst/>
              <a:rect l="l" t="t" r="r" b="b"/>
              <a:pathLst>
                <a:path w="4017" h="4017" extrusionOk="0">
                  <a:moveTo>
                    <a:pt x="750" y="0"/>
                  </a:moveTo>
                  <a:lnTo>
                    <a:pt x="0" y="750"/>
                  </a:lnTo>
                  <a:lnTo>
                    <a:pt x="3267" y="4016"/>
                  </a:lnTo>
                  <a:lnTo>
                    <a:pt x="4017" y="3267"/>
                  </a:lnTo>
                  <a:lnTo>
                    <a:pt x="7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71;p87">
              <a:extLst>
                <a:ext uri="{FF2B5EF4-FFF2-40B4-BE49-F238E27FC236}">
                  <a16:creationId xmlns:a16="http://schemas.microsoft.com/office/drawing/2014/main" id="{99BCDC73-C68D-4BA9-AD7C-446BB4657C5C}"/>
                </a:ext>
              </a:extLst>
            </p:cNvPr>
            <p:cNvSpPr/>
            <p:nvPr/>
          </p:nvSpPr>
          <p:spPr>
            <a:xfrm>
              <a:off x="1753768" y="2438513"/>
              <a:ext cx="358839" cy="358419"/>
            </a:xfrm>
            <a:custGeom>
              <a:avLst/>
              <a:gdLst/>
              <a:ahLst/>
              <a:cxnLst/>
              <a:rect l="l" t="t" r="r" b="b"/>
              <a:pathLst>
                <a:path w="13687" h="13671" extrusionOk="0">
                  <a:moveTo>
                    <a:pt x="5614" y="4230"/>
                  </a:moveTo>
                  <a:lnTo>
                    <a:pt x="5726" y="4339"/>
                  </a:lnTo>
                  <a:lnTo>
                    <a:pt x="5002" y="5063"/>
                  </a:lnTo>
                  <a:cubicBezTo>
                    <a:pt x="4824" y="4853"/>
                    <a:pt x="4813" y="4553"/>
                    <a:pt x="4969" y="4328"/>
                  </a:cubicBezTo>
                  <a:lnTo>
                    <a:pt x="4987" y="4328"/>
                  </a:lnTo>
                  <a:cubicBezTo>
                    <a:pt x="5201" y="4325"/>
                    <a:pt x="5411" y="4292"/>
                    <a:pt x="5614" y="4230"/>
                  </a:cubicBezTo>
                  <a:close/>
                  <a:moveTo>
                    <a:pt x="10510" y="6809"/>
                  </a:moveTo>
                  <a:lnTo>
                    <a:pt x="10706" y="7008"/>
                  </a:lnTo>
                  <a:cubicBezTo>
                    <a:pt x="10743" y="7045"/>
                    <a:pt x="10793" y="7066"/>
                    <a:pt x="10845" y="7066"/>
                  </a:cubicBezTo>
                  <a:cubicBezTo>
                    <a:pt x="10869" y="7066"/>
                    <a:pt x="10893" y="7061"/>
                    <a:pt x="10916" y="7052"/>
                  </a:cubicBezTo>
                  <a:cubicBezTo>
                    <a:pt x="11108" y="6979"/>
                    <a:pt x="11311" y="6940"/>
                    <a:pt x="11517" y="6936"/>
                  </a:cubicBezTo>
                  <a:lnTo>
                    <a:pt x="11640" y="6950"/>
                  </a:lnTo>
                  <a:lnTo>
                    <a:pt x="11644" y="6950"/>
                  </a:lnTo>
                  <a:cubicBezTo>
                    <a:pt x="12568" y="7012"/>
                    <a:pt x="13281" y="7776"/>
                    <a:pt x="13288" y="8700"/>
                  </a:cubicBezTo>
                  <a:cubicBezTo>
                    <a:pt x="13288" y="8863"/>
                    <a:pt x="13263" y="9026"/>
                    <a:pt x="13216" y="9185"/>
                  </a:cubicBezTo>
                  <a:lnTo>
                    <a:pt x="12129" y="8098"/>
                  </a:lnTo>
                  <a:cubicBezTo>
                    <a:pt x="12042" y="8012"/>
                    <a:pt x="11937" y="7943"/>
                    <a:pt x="11821" y="7903"/>
                  </a:cubicBezTo>
                  <a:cubicBezTo>
                    <a:pt x="11727" y="7867"/>
                    <a:pt x="11626" y="7845"/>
                    <a:pt x="11525" y="7845"/>
                  </a:cubicBezTo>
                  <a:cubicBezTo>
                    <a:pt x="10931" y="7845"/>
                    <a:pt x="10521" y="8439"/>
                    <a:pt x="10728" y="8993"/>
                  </a:cubicBezTo>
                  <a:cubicBezTo>
                    <a:pt x="10768" y="9109"/>
                    <a:pt x="10836" y="9218"/>
                    <a:pt x="10923" y="9301"/>
                  </a:cubicBezTo>
                  <a:lnTo>
                    <a:pt x="12006" y="10387"/>
                  </a:lnTo>
                  <a:cubicBezTo>
                    <a:pt x="11850" y="10434"/>
                    <a:pt x="11687" y="10460"/>
                    <a:pt x="11525" y="10460"/>
                  </a:cubicBezTo>
                  <a:cubicBezTo>
                    <a:pt x="10601" y="10453"/>
                    <a:pt x="9840" y="9739"/>
                    <a:pt x="9775" y="8819"/>
                  </a:cubicBezTo>
                  <a:lnTo>
                    <a:pt x="9775" y="8812"/>
                  </a:lnTo>
                  <a:lnTo>
                    <a:pt x="9764" y="8692"/>
                  </a:lnTo>
                  <a:cubicBezTo>
                    <a:pt x="9768" y="8486"/>
                    <a:pt x="9808" y="8283"/>
                    <a:pt x="9880" y="8091"/>
                  </a:cubicBezTo>
                  <a:cubicBezTo>
                    <a:pt x="9909" y="8019"/>
                    <a:pt x="9891" y="7936"/>
                    <a:pt x="9837" y="7881"/>
                  </a:cubicBezTo>
                  <a:lnTo>
                    <a:pt x="9638" y="7682"/>
                  </a:lnTo>
                  <a:lnTo>
                    <a:pt x="10510" y="6809"/>
                  </a:lnTo>
                  <a:close/>
                  <a:moveTo>
                    <a:pt x="2919" y="7783"/>
                  </a:moveTo>
                  <a:lnTo>
                    <a:pt x="3350" y="8214"/>
                  </a:lnTo>
                  <a:lnTo>
                    <a:pt x="5578" y="10442"/>
                  </a:lnTo>
                  <a:lnTo>
                    <a:pt x="5904" y="10768"/>
                  </a:lnTo>
                  <a:lnTo>
                    <a:pt x="5270" y="11401"/>
                  </a:lnTo>
                  <a:lnTo>
                    <a:pt x="2286" y="8417"/>
                  </a:lnTo>
                  <a:lnTo>
                    <a:pt x="2919" y="7783"/>
                  </a:lnTo>
                  <a:close/>
                  <a:moveTo>
                    <a:pt x="4987" y="0"/>
                  </a:moveTo>
                  <a:cubicBezTo>
                    <a:pt x="4669" y="4"/>
                    <a:pt x="4350" y="80"/>
                    <a:pt x="4064" y="221"/>
                  </a:cubicBezTo>
                  <a:cubicBezTo>
                    <a:pt x="3941" y="283"/>
                    <a:pt x="3912" y="446"/>
                    <a:pt x="4009" y="544"/>
                  </a:cubicBezTo>
                  <a:lnTo>
                    <a:pt x="5313" y="1844"/>
                  </a:lnTo>
                  <a:lnTo>
                    <a:pt x="5313" y="1847"/>
                  </a:lnTo>
                  <a:cubicBezTo>
                    <a:pt x="5360" y="1894"/>
                    <a:pt x="5393" y="1949"/>
                    <a:pt x="5418" y="2010"/>
                  </a:cubicBezTo>
                  <a:cubicBezTo>
                    <a:pt x="5476" y="2173"/>
                    <a:pt x="5436" y="2358"/>
                    <a:pt x="5313" y="2485"/>
                  </a:cubicBezTo>
                  <a:cubicBezTo>
                    <a:pt x="5226" y="2568"/>
                    <a:pt x="5110" y="2615"/>
                    <a:pt x="4991" y="2615"/>
                  </a:cubicBezTo>
                  <a:cubicBezTo>
                    <a:pt x="4871" y="2612"/>
                    <a:pt x="4759" y="2568"/>
                    <a:pt x="4672" y="2488"/>
                  </a:cubicBezTo>
                  <a:lnTo>
                    <a:pt x="4669" y="2485"/>
                  </a:lnTo>
                  <a:lnTo>
                    <a:pt x="3365" y="1181"/>
                  </a:lnTo>
                  <a:cubicBezTo>
                    <a:pt x="3325" y="1141"/>
                    <a:pt x="3274" y="1123"/>
                    <a:pt x="3224" y="1123"/>
                  </a:cubicBezTo>
                  <a:cubicBezTo>
                    <a:pt x="3150" y="1123"/>
                    <a:pt x="3077" y="1163"/>
                    <a:pt x="3042" y="1239"/>
                  </a:cubicBezTo>
                  <a:cubicBezTo>
                    <a:pt x="2438" y="2496"/>
                    <a:pt x="3176" y="3988"/>
                    <a:pt x="4542" y="4270"/>
                  </a:cubicBezTo>
                  <a:cubicBezTo>
                    <a:pt x="4386" y="4633"/>
                    <a:pt x="4455" y="5053"/>
                    <a:pt x="4716" y="5346"/>
                  </a:cubicBezTo>
                  <a:lnTo>
                    <a:pt x="4252" y="5810"/>
                  </a:lnTo>
                  <a:cubicBezTo>
                    <a:pt x="3908" y="6154"/>
                    <a:pt x="3894" y="6708"/>
                    <a:pt x="4216" y="7070"/>
                  </a:cubicBezTo>
                  <a:lnTo>
                    <a:pt x="3492" y="7791"/>
                  </a:lnTo>
                  <a:lnTo>
                    <a:pt x="3064" y="7360"/>
                  </a:lnTo>
                  <a:cubicBezTo>
                    <a:pt x="3024" y="7320"/>
                    <a:pt x="2973" y="7300"/>
                    <a:pt x="2922" y="7300"/>
                  </a:cubicBezTo>
                  <a:cubicBezTo>
                    <a:pt x="2870" y="7300"/>
                    <a:pt x="2820" y="7320"/>
                    <a:pt x="2782" y="7360"/>
                  </a:cubicBezTo>
                  <a:lnTo>
                    <a:pt x="1706" y="8435"/>
                  </a:lnTo>
                  <a:lnTo>
                    <a:pt x="80" y="10061"/>
                  </a:lnTo>
                  <a:cubicBezTo>
                    <a:pt x="0" y="10138"/>
                    <a:pt x="0" y="10264"/>
                    <a:pt x="80" y="10344"/>
                  </a:cubicBezTo>
                  <a:lnTo>
                    <a:pt x="1329" y="11593"/>
                  </a:lnTo>
                  <a:cubicBezTo>
                    <a:pt x="1374" y="11639"/>
                    <a:pt x="1423" y="11659"/>
                    <a:pt x="1471" y="11659"/>
                  </a:cubicBezTo>
                  <a:cubicBezTo>
                    <a:pt x="1627" y="11659"/>
                    <a:pt x="1762" y="11455"/>
                    <a:pt x="1612" y="11311"/>
                  </a:cubicBezTo>
                  <a:lnTo>
                    <a:pt x="504" y="10203"/>
                  </a:lnTo>
                  <a:lnTo>
                    <a:pt x="2003" y="8703"/>
                  </a:lnTo>
                  <a:lnTo>
                    <a:pt x="4991" y="11688"/>
                  </a:lnTo>
                  <a:lnTo>
                    <a:pt x="3492" y="13187"/>
                  </a:lnTo>
                  <a:lnTo>
                    <a:pt x="2170" y="11869"/>
                  </a:lnTo>
                  <a:cubicBezTo>
                    <a:pt x="2126" y="11826"/>
                    <a:pt x="2078" y="11808"/>
                    <a:pt x="2031" y="11808"/>
                  </a:cubicBezTo>
                  <a:cubicBezTo>
                    <a:pt x="1877" y="11808"/>
                    <a:pt x="1745" y="12006"/>
                    <a:pt x="1887" y="12151"/>
                  </a:cubicBezTo>
                  <a:lnTo>
                    <a:pt x="3350" y="13611"/>
                  </a:lnTo>
                  <a:cubicBezTo>
                    <a:pt x="3388" y="13651"/>
                    <a:pt x="3439" y="13670"/>
                    <a:pt x="3490" y="13670"/>
                  </a:cubicBezTo>
                  <a:cubicBezTo>
                    <a:pt x="3541" y="13670"/>
                    <a:pt x="3593" y="13651"/>
                    <a:pt x="3633" y="13611"/>
                  </a:cubicBezTo>
                  <a:lnTo>
                    <a:pt x="5255" y="11988"/>
                  </a:lnTo>
                  <a:lnTo>
                    <a:pt x="5259" y="11988"/>
                  </a:lnTo>
                  <a:lnTo>
                    <a:pt x="6335" y="10913"/>
                  </a:lnTo>
                  <a:cubicBezTo>
                    <a:pt x="6411" y="10833"/>
                    <a:pt x="6411" y="10706"/>
                    <a:pt x="6335" y="10626"/>
                  </a:cubicBezTo>
                  <a:lnTo>
                    <a:pt x="6005" y="10300"/>
                  </a:lnTo>
                  <a:lnTo>
                    <a:pt x="6740" y="9565"/>
                  </a:lnTo>
                  <a:cubicBezTo>
                    <a:pt x="6891" y="9662"/>
                    <a:pt x="7063" y="9710"/>
                    <a:pt x="7234" y="9710"/>
                  </a:cubicBezTo>
                  <a:cubicBezTo>
                    <a:pt x="7424" y="9710"/>
                    <a:pt x="7613" y="9651"/>
                    <a:pt x="7772" y="9533"/>
                  </a:cubicBezTo>
                  <a:cubicBezTo>
                    <a:pt x="7944" y="9402"/>
                    <a:pt x="7821" y="9168"/>
                    <a:pt x="7653" y="9168"/>
                  </a:cubicBezTo>
                  <a:cubicBezTo>
                    <a:pt x="7616" y="9168"/>
                    <a:pt x="7576" y="9180"/>
                    <a:pt x="7537" y="9207"/>
                  </a:cubicBezTo>
                  <a:cubicBezTo>
                    <a:pt x="7445" y="9275"/>
                    <a:pt x="7338" y="9308"/>
                    <a:pt x="7231" y="9308"/>
                  </a:cubicBezTo>
                  <a:cubicBezTo>
                    <a:pt x="7099" y="9308"/>
                    <a:pt x="6967" y="9256"/>
                    <a:pt x="6867" y="9156"/>
                  </a:cubicBezTo>
                  <a:cubicBezTo>
                    <a:pt x="6827" y="9116"/>
                    <a:pt x="6776" y="9096"/>
                    <a:pt x="6724" y="9096"/>
                  </a:cubicBezTo>
                  <a:cubicBezTo>
                    <a:pt x="6673" y="9096"/>
                    <a:pt x="6623" y="9116"/>
                    <a:pt x="6584" y="9156"/>
                  </a:cubicBezTo>
                  <a:lnTo>
                    <a:pt x="5723" y="10014"/>
                  </a:lnTo>
                  <a:lnTo>
                    <a:pt x="3781" y="8073"/>
                  </a:lnTo>
                  <a:lnTo>
                    <a:pt x="4640" y="7211"/>
                  </a:lnTo>
                  <a:cubicBezTo>
                    <a:pt x="4719" y="7135"/>
                    <a:pt x="4719" y="7008"/>
                    <a:pt x="4640" y="6929"/>
                  </a:cubicBezTo>
                  <a:lnTo>
                    <a:pt x="4538" y="6827"/>
                  </a:lnTo>
                  <a:cubicBezTo>
                    <a:pt x="4335" y="6624"/>
                    <a:pt x="4335" y="6295"/>
                    <a:pt x="4538" y="6096"/>
                  </a:cubicBezTo>
                  <a:lnTo>
                    <a:pt x="5143" y="5491"/>
                  </a:lnTo>
                  <a:lnTo>
                    <a:pt x="6150" y="4484"/>
                  </a:lnTo>
                  <a:lnTo>
                    <a:pt x="7233" y="3398"/>
                  </a:lnTo>
                  <a:cubicBezTo>
                    <a:pt x="7247" y="3383"/>
                    <a:pt x="7265" y="3365"/>
                    <a:pt x="7287" y="3354"/>
                  </a:cubicBezTo>
                  <a:cubicBezTo>
                    <a:pt x="7351" y="3309"/>
                    <a:pt x="7424" y="3287"/>
                    <a:pt x="7497" y="3287"/>
                  </a:cubicBezTo>
                  <a:cubicBezTo>
                    <a:pt x="7594" y="3287"/>
                    <a:pt x="7689" y="3325"/>
                    <a:pt x="7762" y="3398"/>
                  </a:cubicBezTo>
                  <a:lnTo>
                    <a:pt x="7787" y="3423"/>
                  </a:lnTo>
                  <a:cubicBezTo>
                    <a:pt x="7932" y="3568"/>
                    <a:pt x="7932" y="3803"/>
                    <a:pt x="7787" y="3948"/>
                  </a:cubicBezTo>
                  <a:lnTo>
                    <a:pt x="6592" y="5143"/>
                  </a:lnTo>
                  <a:cubicBezTo>
                    <a:pt x="6452" y="5288"/>
                    <a:pt x="6583" y="5485"/>
                    <a:pt x="6739" y="5485"/>
                  </a:cubicBezTo>
                  <a:cubicBezTo>
                    <a:pt x="6785" y="5485"/>
                    <a:pt x="6834" y="5467"/>
                    <a:pt x="6878" y="5426"/>
                  </a:cubicBezTo>
                  <a:lnTo>
                    <a:pt x="8066" y="4238"/>
                  </a:lnTo>
                  <a:cubicBezTo>
                    <a:pt x="8140" y="4163"/>
                    <a:pt x="8236" y="4126"/>
                    <a:pt x="8332" y="4126"/>
                  </a:cubicBezTo>
                  <a:cubicBezTo>
                    <a:pt x="8427" y="4126"/>
                    <a:pt x="8522" y="4163"/>
                    <a:pt x="8595" y="4238"/>
                  </a:cubicBezTo>
                  <a:lnTo>
                    <a:pt x="8620" y="4263"/>
                  </a:lnTo>
                  <a:cubicBezTo>
                    <a:pt x="8747" y="4390"/>
                    <a:pt x="8765" y="4589"/>
                    <a:pt x="8663" y="4738"/>
                  </a:cubicBezTo>
                  <a:cubicBezTo>
                    <a:pt x="8649" y="4756"/>
                    <a:pt x="8634" y="4774"/>
                    <a:pt x="8620" y="4788"/>
                  </a:cubicBezTo>
                  <a:lnTo>
                    <a:pt x="7428" y="5980"/>
                  </a:lnTo>
                  <a:cubicBezTo>
                    <a:pt x="7289" y="6125"/>
                    <a:pt x="7420" y="6321"/>
                    <a:pt x="7574" y="6321"/>
                  </a:cubicBezTo>
                  <a:cubicBezTo>
                    <a:pt x="7620" y="6321"/>
                    <a:pt x="7668" y="6304"/>
                    <a:pt x="7711" y="6262"/>
                  </a:cubicBezTo>
                  <a:lnTo>
                    <a:pt x="8906" y="5071"/>
                  </a:lnTo>
                  <a:cubicBezTo>
                    <a:pt x="8920" y="5053"/>
                    <a:pt x="8939" y="5038"/>
                    <a:pt x="8957" y="5024"/>
                  </a:cubicBezTo>
                  <a:cubicBezTo>
                    <a:pt x="9021" y="4980"/>
                    <a:pt x="9094" y="4959"/>
                    <a:pt x="9167" y="4959"/>
                  </a:cubicBezTo>
                  <a:cubicBezTo>
                    <a:pt x="9263" y="4959"/>
                    <a:pt x="9359" y="4996"/>
                    <a:pt x="9431" y="5071"/>
                  </a:cubicBezTo>
                  <a:lnTo>
                    <a:pt x="9457" y="5096"/>
                  </a:lnTo>
                  <a:cubicBezTo>
                    <a:pt x="9583" y="5223"/>
                    <a:pt x="9601" y="5422"/>
                    <a:pt x="9500" y="5571"/>
                  </a:cubicBezTo>
                  <a:cubicBezTo>
                    <a:pt x="9489" y="5589"/>
                    <a:pt x="9475" y="5607"/>
                    <a:pt x="9457" y="5621"/>
                  </a:cubicBezTo>
                  <a:lnTo>
                    <a:pt x="8265" y="6816"/>
                  </a:lnTo>
                  <a:cubicBezTo>
                    <a:pt x="8126" y="6961"/>
                    <a:pt x="8256" y="7160"/>
                    <a:pt x="8410" y="7160"/>
                  </a:cubicBezTo>
                  <a:cubicBezTo>
                    <a:pt x="8456" y="7160"/>
                    <a:pt x="8504" y="7142"/>
                    <a:pt x="8547" y="7099"/>
                  </a:cubicBezTo>
                  <a:lnTo>
                    <a:pt x="9739" y="5907"/>
                  </a:lnTo>
                  <a:cubicBezTo>
                    <a:pt x="9757" y="5889"/>
                    <a:pt x="9775" y="5875"/>
                    <a:pt x="9793" y="5864"/>
                  </a:cubicBezTo>
                  <a:cubicBezTo>
                    <a:pt x="9858" y="5818"/>
                    <a:pt x="9933" y="5796"/>
                    <a:pt x="10007" y="5796"/>
                  </a:cubicBezTo>
                  <a:cubicBezTo>
                    <a:pt x="10102" y="5796"/>
                    <a:pt x="10196" y="5832"/>
                    <a:pt x="10268" y="5904"/>
                  </a:cubicBezTo>
                  <a:lnTo>
                    <a:pt x="10293" y="5933"/>
                  </a:lnTo>
                  <a:cubicBezTo>
                    <a:pt x="10438" y="6078"/>
                    <a:pt x="10438" y="6313"/>
                    <a:pt x="10293" y="6458"/>
                  </a:cubicBezTo>
                  <a:lnTo>
                    <a:pt x="8073" y="8678"/>
                  </a:lnTo>
                  <a:cubicBezTo>
                    <a:pt x="7934" y="8823"/>
                    <a:pt x="8065" y="9020"/>
                    <a:pt x="8220" y="9020"/>
                  </a:cubicBezTo>
                  <a:cubicBezTo>
                    <a:pt x="8266" y="9020"/>
                    <a:pt x="8315" y="9002"/>
                    <a:pt x="8359" y="8960"/>
                  </a:cubicBezTo>
                  <a:lnTo>
                    <a:pt x="9351" y="7968"/>
                  </a:lnTo>
                  <a:lnTo>
                    <a:pt x="9460" y="8077"/>
                  </a:lnTo>
                  <a:cubicBezTo>
                    <a:pt x="9399" y="8280"/>
                    <a:pt x="9366" y="8490"/>
                    <a:pt x="9362" y="8703"/>
                  </a:cubicBezTo>
                  <a:lnTo>
                    <a:pt x="9362" y="8721"/>
                  </a:lnTo>
                  <a:lnTo>
                    <a:pt x="9377" y="8852"/>
                  </a:lnTo>
                  <a:cubicBezTo>
                    <a:pt x="9413" y="9395"/>
                    <a:pt x="9652" y="9902"/>
                    <a:pt x="10050" y="10279"/>
                  </a:cubicBezTo>
                  <a:cubicBezTo>
                    <a:pt x="10456" y="10661"/>
                    <a:pt x="10984" y="10862"/>
                    <a:pt x="11520" y="10862"/>
                  </a:cubicBezTo>
                  <a:cubicBezTo>
                    <a:pt x="11836" y="10862"/>
                    <a:pt x="12155" y="10792"/>
                    <a:pt x="12452" y="10648"/>
                  </a:cubicBezTo>
                  <a:cubicBezTo>
                    <a:pt x="12575" y="10590"/>
                    <a:pt x="12604" y="10424"/>
                    <a:pt x="12506" y="10326"/>
                  </a:cubicBezTo>
                  <a:lnTo>
                    <a:pt x="11206" y="9022"/>
                  </a:lnTo>
                  <a:lnTo>
                    <a:pt x="11202" y="9018"/>
                  </a:lnTo>
                  <a:cubicBezTo>
                    <a:pt x="11159" y="8975"/>
                    <a:pt x="11126" y="8924"/>
                    <a:pt x="11104" y="8866"/>
                  </a:cubicBezTo>
                  <a:lnTo>
                    <a:pt x="11104" y="8859"/>
                  </a:lnTo>
                  <a:cubicBezTo>
                    <a:pt x="11039" y="8696"/>
                    <a:pt x="11079" y="8508"/>
                    <a:pt x="11206" y="8381"/>
                  </a:cubicBezTo>
                  <a:cubicBezTo>
                    <a:pt x="11289" y="8298"/>
                    <a:pt x="11401" y="8251"/>
                    <a:pt x="11521" y="8251"/>
                  </a:cubicBezTo>
                  <a:cubicBezTo>
                    <a:pt x="11575" y="8251"/>
                    <a:pt x="11626" y="8258"/>
                    <a:pt x="11673" y="8280"/>
                  </a:cubicBezTo>
                  <a:lnTo>
                    <a:pt x="11677" y="8280"/>
                  </a:lnTo>
                  <a:cubicBezTo>
                    <a:pt x="11738" y="8298"/>
                    <a:pt x="11793" y="8330"/>
                    <a:pt x="11840" y="8377"/>
                  </a:cubicBezTo>
                  <a:lnTo>
                    <a:pt x="11843" y="8381"/>
                  </a:lnTo>
                  <a:lnTo>
                    <a:pt x="13147" y="9681"/>
                  </a:lnTo>
                  <a:cubicBezTo>
                    <a:pt x="13186" y="9721"/>
                    <a:pt x="13237" y="9741"/>
                    <a:pt x="13288" y="9741"/>
                  </a:cubicBezTo>
                  <a:cubicBezTo>
                    <a:pt x="13360" y="9741"/>
                    <a:pt x="13432" y="9701"/>
                    <a:pt x="13466" y="9627"/>
                  </a:cubicBezTo>
                  <a:cubicBezTo>
                    <a:pt x="13611" y="9341"/>
                    <a:pt x="13683" y="9022"/>
                    <a:pt x="13687" y="8703"/>
                  </a:cubicBezTo>
                  <a:cubicBezTo>
                    <a:pt x="13687" y="8153"/>
                    <a:pt x="13477" y="7624"/>
                    <a:pt x="13100" y="7226"/>
                  </a:cubicBezTo>
                  <a:cubicBezTo>
                    <a:pt x="12727" y="6827"/>
                    <a:pt x="12220" y="6588"/>
                    <a:pt x="11677" y="6552"/>
                  </a:cubicBezTo>
                  <a:lnTo>
                    <a:pt x="11543" y="6538"/>
                  </a:lnTo>
                  <a:lnTo>
                    <a:pt x="11525" y="6538"/>
                  </a:lnTo>
                  <a:cubicBezTo>
                    <a:pt x="11314" y="6541"/>
                    <a:pt x="11104" y="6574"/>
                    <a:pt x="10902" y="6635"/>
                  </a:cubicBezTo>
                  <a:lnTo>
                    <a:pt x="10746" y="6483"/>
                  </a:lnTo>
                  <a:cubicBezTo>
                    <a:pt x="10862" y="6193"/>
                    <a:pt x="10797" y="5868"/>
                    <a:pt x="10579" y="5650"/>
                  </a:cubicBezTo>
                  <a:lnTo>
                    <a:pt x="10550" y="5621"/>
                  </a:lnTo>
                  <a:cubicBezTo>
                    <a:pt x="10407" y="5475"/>
                    <a:pt x="10210" y="5396"/>
                    <a:pt x="10006" y="5396"/>
                  </a:cubicBezTo>
                  <a:cubicBezTo>
                    <a:pt x="9993" y="5396"/>
                    <a:pt x="9980" y="5396"/>
                    <a:pt x="9967" y="5397"/>
                  </a:cubicBezTo>
                  <a:cubicBezTo>
                    <a:pt x="9978" y="5176"/>
                    <a:pt x="9895" y="4966"/>
                    <a:pt x="9739" y="4810"/>
                  </a:cubicBezTo>
                  <a:lnTo>
                    <a:pt x="9714" y="4785"/>
                  </a:lnTo>
                  <a:cubicBezTo>
                    <a:pt x="9571" y="4638"/>
                    <a:pt x="9373" y="4559"/>
                    <a:pt x="9170" y="4559"/>
                  </a:cubicBezTo>
                  <a:cubicBezTo>
                    <a:pt x="9157" y="4559"/>
                    <a:pt x="9144" y="4559"/>
                    <a:pt x="9131" y="4560"/>
                  </a:cubicBezTo>
                  <a:cubicBezTo>
                    <a:pt x="9141" y="4339"/>
                    <a:pt x="9058" y="4129"/>
                    <a:pt x="8902" y="3973"/>
                  </a:cubicBezTo>
                  <a:lnTo>
                    <a:pt x="8877" y="3948"/>
                  </a:lnTo>
                  <a:cubicBezTo>
                    <a:pt x="8731" y="3802"/>
                    <a:pt x="8536" y="3722"/>
                    <a:pt x="8333" y="3722"/>
                  </a:cubicBezTo>
                  <a:cubicBezTo>
                    <a:pt x="8320" y="3722"/>
                    <a:pt x="8307" y="3723"/>
                    <a:pt x="8294" y="3723"/>
                  </a:cubicBezTo>
                  <a:cubicBezTo>
                    <a:pt x="8305" y="3503"/>
                    <a:pt x="8221" y="3292"/>
                    <a:pt x="8066" y="3137"/>
                  </a:cubicBezTo>
                  <a:lnTo>
                    <a:pt x="8040" y="3111"/>
                  </a:lnTo>
                  <a:cubicBezTo>
                    <a:pt x="7894" y="2963"/>
                    <a:pt x="7697" y="2885"/>
                    <a:pt x="7497" y="2885"/>
                  </a:cubicBezTo>
                  <a:cubicBezTo>
                    <a:pt x="7399" y="2885"/>
                    <a:pt x="7301" y="2903"/>
                    <a:pt x="7207" y="2941"/>
                  </a:cubicBezTo>
                  <a:lnTo>
                    <a:pt x="7052" y="2789"/>
                  </a:lnTo>
                  <a:cubicBezTo>
                    <a:pt x="7117" y="2590"/>
                    <a:pt x="7149" y="2380"/>
                    <a:pt x="7149" y="2166"/>
                  </a:cubicBezTo>
                  <a:lnTo>
                    <a:pt x="7149" y="2148"/>
                  </a:lnTo>
                  <a:lnTo>
                    <a:pt x="7139" y="2018"/>
                  </a:lnTo>
                  <a:cubicBezTo>
                    <a:pt x="7117" y="1713"/>
                    <a:pt x="7030" y="1413"/>
                    <a:pt x="6885" y="1145"/>
                  </a:cubicBezTo>
                  <a:cubicBezTo>
                    <a:pt x="6845" y="1068"/>
                    <a:pt x="6781" y="1037"/>
                    <a:pt x="6716" y="1037"/>
                  </a:cubicBezTo>
                  <a:cubicBezTo>
                    <a:pt x="6582" y="1037"/>
                    <a:pt x="6448" y="1174"/>
                    <a:pt x="6534" y="1333"/>
                  </a:cubicBezTo>
                  <a:cubicBezTo>
                    <a:pt x="6653" y="1554"/>
                    <a:pt x="6722" y="1797"/>
                    <a:pt x="6740" y="2047"/>
                  </a:cubicBezTo>
                  <a:lnTo>
                    <a:pt x="6740" y="2050"/>
                  </a:lnTo>
                  <a:lnTo>
                    <a:pt x="6751" y="2177"/>
                  </a:lnTo>
                  <a:cubicBezTo>
                    <a:pt x="6747" y="2380"/>
                    <a:pt x="6708" y="2583"/>
                    <a:pt x="6635" y="2775"/>
                  </a:cubicBezTo>
                  <a:cubicBezTo>
                    <a:pt x="6606" y="2847"/>
                    <a:pt x="6624" y="2930"/>
                    <a:pt x="6679" y="2985"/>
                  </a:cubicBezTo>
                  <a:lnTo>
                    <a:pt x="6878" y="3184"/>
                  </a:lnTo>
                  <a:lnTo>
                    <a:pt x="6012" y="4057"/>
                  </a:lnTo>
                  <a:lnTo>
                    <a:pt x="5813" y="3857"/>
                  </a:lnTo>
                  <a:cubicBezTo>
                    <a:pt x="5772" y="3819"/>
                    <a:pt x="5721" y="3799"/>
                    <a:pt x="5669" y="3799"/>
                  </a:cubicBezTo>
                  <a:cubicBezTo>
                    <a:pt x="5647" y="3799"/>
                    <a:pt x="5625" y="3803"/>
                    <a:pt x="5603" y="3810"/>
                  </a:cubicBezTo>
                  <a:cubicBezTo>
                    <a:pt x="5411" y="3886"/>
                    <a:pt x="5205" y="3923"/>
                    <a:pt x="5002" y="3926"/>
                  </a:cubicBezTo>
                  <a:lnTo>
                    <a:pt x="4879" y="3915"/>
                  </a:lnTo>
                  <a:lnTo>
                    <a:pt x="4875" y="3915"/>
                  </a:lnTo>
                  <a:cubicBezTo>
                    <a:pt x="3951" y="3854"/>
                    <a:pt x="3238" y="3090"/>
                    <a:pt x="3231" y="2166"/>
                  </a:cubicBezTo>
                  <a:cubicBezTo>
                    <a:pt x="3231" y="2003"/>
                    <a:pt x="3256" y="1840"/>
                    <a:pt x="3300" y="1681"/>
                  </a:cubicBezTo>
                  <a:lnTo>
                    <a:pt x="4386" y="2767"/>
                  </a:lnTo>
                  <a:cubicBezTo>
                    <a:pt x="4549" y="2923"/>
                    <a:pt x="4766" y="3014"/>
                    <a:pt x="4991" y="3017"/>
                  </a:cubicBezTo>
                  <a:cubicBezTo>
                    <a:pt x="5215" y="3017"/>
                    <a:pt x="5433" y="2930"/>
                    <a:pt x="5592" y="2767"/>
                  </a:cubicBezTo>
                  <a:cubicBezTo>
                    <a:pt x="5828" y="2532"/>
                    <a:pt x="5907" y="2181"/>
                    <a:pt x="5791" y="1869"/>
                  </a:cubicBezTo>
                  <a:lnTo>
                    <a:pt x="5788" y="1858"/>
                  </a:lnTo>
                  <a:cubicBezTo>
                    <a:pt x="5744" y="1746"/>
                    <a:pt x="5675" y="1645"/>
                    <a:pt x="5592" y="1561"/>
                  </a:cubicBezTo>
                  <a:lnTo>
                    <a:pt x="4506" y="475"/>
                  </a:lnTo>
                  <a:cubicBezTo>
                    <a:pt x="4661" y="428"/>
                    <a:pt x="4824" y="402"/>
                    <a:pt x="4987" y="402"/>
                  </a:cubicBezTo>
                  <a:cubicBezTo>
                    <a:pt x="5386" y="402"/>
                    <a:pt x="5770" y="536"/>
                    <a:pt x="6077" y="783"/>
                  </a:cubicBezTo>
                  <a:cubicBezTo>
                    <a:pt x="6120" y="816"/>
                    <a:pt x="6163" y="830"/>
                    <a:pt x="6205" y="830"/>
                  </a:cubicBezTo>
                  <a:cubicBezTo>
                    <a:pt x="6369" y="830"/>
                    <a:pt x="6495" y="604"/>
                    <a:pt x="6327" y="471"/>
                  </a:cubicBezTo>
                  <a:cubicBezTo>
                    <a:pt x="5947" y="167"/>
                    <a:pt x="5476" y="0"/>
                    <a:pt x="4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BDBEE7-6667-A8A2-2E63-08CBB7BBF759}"/>
              </a:ext>
            </a:extLst>
          </p:cNvPr>
          <p:cNvSpPr>
            <a:spLocks noGrp="1"/>
          </p:cNvSpPr>
          <p:nvPr>
            <p:ph type="ctrTitle"/>
          </p:nvPr>
        </p:nvSpPr>
        <p:spPr>
          <a:xfrm>
            <a:off x="2979758" y="481189"/>
            <a:ext cx="3366914" cy="620100"/>
          </a:xfrm>
        </p:spPr>
        <p:txBody>
          <a:bodyPr/>
          <a:lstStyle/>
          <a:p>
            <a:r>
              <a:rPr lang="en-US"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sym typeface="Arial"/>
              </a:rPr>
              <a:t>INTERFACE</a:t>
            </a:r>
            <a:endParaRPr lang="en-IN" sz="3200" b="1" dirty="0">
              <a:latin typeface="Times New Roman" panose="02020603050405020304" pitchFamily="18" charset="0"/>
              <a:cs typeface="Times New Roman" panose="02020603050405020304" pitchFamily="18" charset="0"/>
              <a:sym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653" y="1226288"/>
            <a:ext cx="5736640" cy="3083444"/>
          </a:xfrm>
          <a:prstGeom prst="rect">
            <a:avLst/>
          </a:prstGeom>
        </p:spPr>
      </p:pic>
    </p:spTree>
    <p:extLst>
      <p:ext uri="{BB962C8B-B14F-4D97-AF65-F5344CB8AC3E}">
        <p14:creationId xmlns:p14="http://schemas.microsoft.com/office/powerpoint/2010/main" val="362478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41"/>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900" t="3032" r="6176" b="7665"/>
          <a:stretch/>
        </p:blipFill>
        <p:spPr>
          <a:xfrm>
            <a:off x="1857153" y="489098"/>
            <a:ext cx="4735221" cy="4139609"/>
          </a:xfrm>
          <a:prstGeom prst="rect">
            <a:avLst/>
          </a:prstGeom>
        </p:spPr>
      </p:pic>
    </p:spTree>
    <p:extLst>
      <p:ext uri="{BB962C8B-B14F-4D97-AF65-F5344CB8AC3E}">
        <p14:creationId xmlns:p14="http://schemas.microsoft.com/office/powerpoint/2010/main" val="2442053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E7A5603B-5617-B0A5-59FB-EAF988751F22}"/>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37D5E4E3-450B-7215-6B02-2D8D83094D56}"/>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065" y="451948"/>
            <a:ext cx="4754999" cy="4239603"/>
          </a:xfrm>
          <a:prstGeom prst="rect">
            <a:avLst/>
          </a:prstGeom>
        </p:spPr>
      </p:pic>
    </p:spTree>
    <p:extLst>
      <p:ext uri="{BB962C8B-B14F-4D97-AF65-F5344CB8AC3E}">
        <p14:creationId xmlns:p14="http://schemas.microsoft.com/office/powerpoint/2010/main" val="303893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 name="Subtitle 22">
            <a:extLst>
              <a:ext uri="{FF2B5EF4-FFF2-40B4-BE49-F238E27FC236}">
                <a16:creationId xmlns:a16="http://schemas.microsoft.com/office/drawing/2014/main" id="{6754D055-78FC-D2CF-512D-69C69F099EF2}"/>
              </a:ext>
            </a:extLst>
          </p:cNvPr>
          <p:cNvSpPr>
            <a:spLocks noGrp="1"/>
          </p:cNvSpPr>
          <p:nvPr>
            <p:ph type="subTitle" idx="1"/>
          </p:nvPr>
        </p:nvSpPr>
        <p:spPr>
          <a:xfrm>
            <a:off x="4558722" y="1786416"/>
            <a:ext cx="2970000" cy="620100"/>
          </a:xfrm>
        </p:spPr>
        <p:txBody>
          <a:bodyPr/>
          <a:lstStyle/>
          <a:p>
            <a:r>
              <a:rPr lang="en-US" dirty="0"/>
              <a:t> </a:t>
            </a:r>
            <a:endParaRPr lang="en-IN" dirty="0"/>
          </a:p>
        </p:txBody>
      </p:sp>
      <p:sp>
        <p:nvSpPr>
          <p:cNvPr id="27" name="Subtitle 26">
            <a:extLst>
              <a:ext uri="{FF2B5EF4-FFF2-40B4-BE49-F238E27FC236}">
                <a16:creationId xmlns:a16="http://schemas.microsoft.com/office/drawing/2014/main" id="{C3AFFA02-7FDC-A466-8FC8-09166E1633A6}"/>
              </a:ext>
            </a:extLst>
          </p:cNvPr>
          <p:cNvSpPr>
            <a:spLocks noGrp="1"/>
          </p:cNvSpPr>
          <p:nvPr>
            <p:ph type="subTitle" idx="2"/>
          </p:nvPr>
        </p:nvSpPr>
        <p:spPr/>
        <p:txBody>
          <a:bodyPr/>
          <a:lstStyle/>
          <a:p>
            <a:r>
              <a:rPr lang="en-US" dirty="0"/>
              <a:t> </a:t>
            </a:r>
            <a:endParaRPr lang="en-IN" dirty="0"/>
          </a:p>
        </p:txBody>
      </p:sp>
      <p:sp>
        <p:nvSpPr>
          <p:cNvPr id="29" name="Subtitle 28">
            <a:extLst>
              <a:ext uri="{FF2B5EF4-FFF2-40B4-BE49-F238E27FC236}">
                <a16:creationId xmlns:a16="http://schemas.microsoft.com/office/drawing/2014/main" id="{72CC9182-9CC1-EB3E-BC78-895E85214F64}"/>
              </a:ext>
            </a:extLst>
          </p:cNvPr>
          <p:cNvSpPr>
            <a:spLocks noGrp="1"/>
          </p:cNvSpPr>
          <p:nvPr>
            <p:ph type="subTitle" idx="4"/>
          </p:nvPr>
        </p:nvSpPr>
        <p:spPr/>
        <p:txBody>
          <a:bodyPr/>
          <a:lstStyle/>
          <a:p>
            <a:r>
              <a:rPr lang="en-US" dirty="0"/>
              <a:t> </a:t>
            </a:r>
            <a:endParaRPr lang="en-IN" dirty="0"/>
          </a:p>
        </p:txBody>
      </p:sp>
      <p:sp>
        <p:nvSpPr>
          <p:cNvPr id="31" name="Title 30">
            <a:extLst>
              <a:ext uri="{FF2B5EF4-FFF2-40B4-BE49-F238E27FC236}">
                <a16:creationId xmlns:a16="http://schemas.microsoft.com/office/drawing/2014/main" id="{D49A0F82-2B8A-CCE1-E71E-579C0E47FA6C}"/>
              </a:ext>
            </a:extLst>
          </p:cNvPr>
          <p:cNvSpPr>
            <a:spLocks noGrp="1"/>
          </p:cNvSpPr>
          <p:nvPr>
            <p:ph type="title" idx="5"/>
          </p:nvPr>
        </p:nvSpPr>
        <p:spPr/>
        <p:txBody>
          <a:bodyPr/>
          <a:lstStyle/>
          <a:p>
            <a:r>
              <a:rPr lang="en-US" dirty="0"/>
              <a:t> </a:t>
            </a:r>
            <a:endParaRPr lang="en-IN" dirty="0"/>
          </a:p>
        </p:txBody>
      </p:sp>
      <p:sp>
        <p:nvSpPr>
          <p:cNvPr id="33" name="Subtitle 32">
            <a:extLst>
              <a:ext uri="{FF2B5EF4-FFF2-40B4-BE49-F238E27FC236}">
                <a16:creationId xmlns:a16="http://schemas.microsoft.com/office/drawing/2014/main" id="{258D79CC-A614-10C3-4F6A-EE62A18F6667}"/>
              </a:ext>
            </a:extLst>
          </p:cNvPr>
          <p:cNvSpPr>
            <a:spLocks noGrp="1"/>
          </p:cNvSpPr>
          <p:nvPr>
            <p:ph type="subTitle" idx="6"/>
          </p:nvPr>
        </p:nvSpPr>
        <p:spPr/>
        <p:txBody>
          <a:bodyPr/>
          <a:lstStyle/>
          <a:p>
            <a:r>
              <a:rPr lang="en-US" dirty="0"/>
              <a:t> </a:t>
            </a:r>
            <a:endParaRPr lang="en-IN" dirty="0"/>
          </a:p>
        </p:txBody>
      </p:sp>
      <p:sp>
        <p:nvSpPr>
          <p:cNvPr id="35" name="Subtitle 34">
            <a:extLst>
              <a:ext uri="{FF2B5EF4-FFF2-40B4-BE49-F238E27FC236}">
                <a16:creationId xmlns:a16="http://schemas.microsoft.com/office/drawing/2014/main" id="{651D5361-A53E-DD13-BF6C-957F1620D0DC}"/>
              </a:ext>
            </a:extLst>
          </p:cNvPr>
          <p:cNvSpPr>
            <a:spLocks noGrp="1"/>
          </p:cNvSpPr>
          <p:nvPr>
            <p:ph type="subTitle" idx="7"/>
          </p:nvPr>
        </p:nvSpPr>
        <p:spPr/>
        <p:txBody>
          <a:bodyPr/>
          <a:lstStyle/>
          <a:p>
            <a:r>
              <a:rPr lang="en-US" dirty="0"/>
              <a:t> </a:t>
            </a:r>
            <a:endParaRPr lang="en-IN" dirty="0"/>
          </a:p>
        </p:txBody>
      </p:sp>
      <p:sp>
        <p:nvSpPr>
          <p:cNvPr id="37" name="Title 36">
            <a:extLst>
              <a:ext uri="{FF2B5EF4-FFF2-40B4-BE49-F238E27FC236}">
                <a16:creationId xmlns:a16="http://schemas.microsoft.com/office/drawing/2014/main" id="{3C697DC2-2838-9DC2-895C-CC7C2BB84E76}"/>
              </a:ext>
            </a:extLst>
          </p:cNvPr>
          <p:cNvSpPr>
            <a:spLocks noGrp="1"/>
          </p:cNvSpPr>
          <p:nvPr>
            <p:ph type="title" idx="8"/>
          </p:nvPr>
        </p:nvSpPr>
        <p:spPr/>
        <p:txBody>
          <a:bodyPr/>
          <a:lstStyle/>
          <a:p>
            <a:r>
              <a:rPr lang="en-US" dirty="0"/>
              <a:t> </a:t>
            </a:r>
            <a:endParaRPr lang="en-IN" dirty="0"/>
          </a:p>
        </p:txBody>
      </p:sp>
      <p:sp>
        <p:nvSpPr>
          <p:cNvPr id="39" name="Subtitle 38">
            <a:extLst>
              <a:ext uri="{FF2B5EF4-FFF2-40B4-BE49-F238E27FC236}">
                <a16:creationId xmlns:a16="http://schemas.microsoft.com/office/drawing/2014/main" id="{BE1A1337-97B3-3F68-FE35-9F09EDBE1B0A}"/>
              </a:ext>
            </a:extLst>
          </p:cNvPr>
          <p:cNvSpPr>
            <a:spLocks noGrp="1"/>
          </p:cNvSpPr>
          <p:nvPr>
            <p:ph type="subTitle" idx="9"/>
          </p:nvPr>
        </p:nvSpPr>
        <p:spPr/>
        <p:txBody>
          <a:bodyPr/>
          <a:lstStyle/>
          <a:p>
            <a:r>
              <a:rPr lang="en-US" dirty="0"/>
              <a:t> </a:t>
            </a:r>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00" y="503275"/>
            <a:ext cx="5110716" cy="40012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4CEFF690-455D-4B27-8557-B7BE829D5797}"/>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ADD2AB07-92FE-2C26-8D4B-9F952A7B4ABC}"/>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231" y="582538"/>
            <a:ext cx="6593737" cy="3978423"/>
          </a:xfrm>
          <a:prstGeom prst="rect">
            <a:avLst/>
          </a:prstGeom>
        </p:spPr>
      </p:pic>
    </p:spTree>
    <p:extLst>
      <p:ext uri="{BB962C8B-B14F-4D97-AF65-F5344CB8AC3E}">
        <p14:creationId xmlns:p14="http://schemas.microsoft.com/office/powerpoint/2010/main" val="1466459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42" name="TextBox 41">
            <a:extLst>
              <a:ext uri="{FF2B5EF4-FFF2-40B4-BE49-F238E27FC236}">
                <a16:creationId xmlns:a16="http://schemas.microsoft.com/office/drawing/2014/main" id="{E0883F3E-A979-0A66-2D69-7788A9D0F3A4}"/>
              </a:ext>
            </a:extLst>
          </p:cNvPr>
          <p:cNvSpPr txBox="1"/>
          <p:nvPr/>
        </p:nvSpPr>
        <p:spPr>
          <a:xfrm>
            <a:off x="1558231" y="627768"/>
            <a:ext cx="6027538" cy="1200329"/>
          </a:xfrm>
          <a:prstGeom prst="rect">
            <a:avLst/>
          </a:prstGeom>
          <a:noFill/>
        </p:spPr>
        <p:txBody>
          <a:bodyPr wrap="square" rtlCol="0">
            <a:spAutoFit/>
          </a:bodyPr>
          <a:lstStyle/>
          <a:p>
            <a:pPr algn="ctr"/>
            <a:r>
              <a:rPr lang="en-US" sz="3600" b="1" dirty="0">
                <a:solidFill>
                  <a:schemeClr val="tx1"/>
                </a:solidFill>
                <a:latin typeface="Times New Roman"/>
                <a:cs typeface="Times New Roman"/>
              </a:rPr>
              <a:t>DFD</a:t>
            </a:r>
          </a:p>
          <a:p>
            <a:pPr algn="ctr"/>
            <a:r>
              <a:rPr lang="en-US" sz="3600" b="1" dirty="0">
                <a:solidFill>
                  <a:schemeClr val="tx1"/>
                </a:solidFill>
                <a:latin typeface="Times New Roman"/>
                <a:cs typeface="Times New Roman"/>
              </a:rPr>
              <a:t>Level 0</a:t>
            </a:r>
          </a:p>
        </p:txBody>
      </p:sp>
      <p:sp>
        <p:nvSpPr>
          <p:cNvPr id="23" name="Subtitle 22">
            <a:extLst>
              <a:ext uri="{FF2B5EF4-FFF2-40B4-BE49-F238E27FC236}">
                <a16:creationId xmlns:a16="http://schemas.microsoft.com/office/drawing/2014/main" id="{6754D055-78FC-D2CF-512D-69C69F099EF2}"/>
              </a:ext>
            </a:extLst>
          </p:cNvPr>
          <p:cNvSpPr>
            <a:spLocks noGrp="1"/>
          </p:cNvSpPr>
          <p:nvPr>
            <p:ph type="subTitle" idx="1"/>
          </p:nvPr>
        </p:nvSpPr>
        <p:spPr>
          <a:xfrm>
            <a:off x="4558722" y="1786416"/>
            <a:ext cx="2970000" cy="620100"/>
          </a:xfrm>
        </p:spPr>
        <p:txBody>
          <a:bodyPr/>
          <a:lstStyle/>
          <a:p>
            <a:r>
              <a:rPr lang="en-US" dirty="0"/>
              <a:t> </a:t>
            </a:r>
            <a:endParaRPr lang="en-IN" dirty="0"/>
          </a:p>
        </p:txBody>
      </p:sp>
      <p:sp>
        <p:nvSpPr>
          <p:cNvPr id="25" name="Title 24">
            <a:extLst>
              <a:ext uri="{FF2B5EF4-FFF2-40B4-BE49-F238E27FC236}">
                <a16:creationId xmlns:a16="http://schemas.microsoft.com/office/drawing/2014/main" id="{58CB423A-9362-1365-E531-BF5458163537}"/>
              </a:ext>
            </a:extLst>
          </p:cNvPr>
          <p:cNvSpPr>
            <a:spLocks noGrp="1"/>
          </p:cNvSpPr>
          <p:nvPr>
            <p:ph type="title"/>
          </p:nvPr>
        </p:nvSpPr>
        <p:spPr/>
        <p:txBody>
          <a:bodyPr/>
          <a:lstStyle/>
          <a:p>
            <a:r>
              <a:rPr lang="en-US" dirty="0"/>
              <a:t> </a:t>
            </a:r>
            <a:endParaRPr lang="en-IN" dirty="0"/>
          </a:p>
        </p:txBody>
      </p:sp>
      <p:sp>
        <p:nvSpPr>
          <p:cNvPr id="27" name="Subtitle 26">
            <a:extLst>
              <a:ext uri="{FF2B5EF4-FFF2-40B4-BE49-F238E27FC236}">
                <a16:creationId xmlns:a16="http://schemas.microsoft.com/office/drawing/2014/main" id="{C3AFFA02-7FDC-A466-8FC8-09166E1633A6}"/>
              </a:ext>
            </a:extLst>
          </p:cNvPr>
          <p:cNvSpPr>
            <a:spLocks noGrp="1"/>
          </p:cNvSpPr>
          <p:nvPr>
            <p:ph type="subTitle" idx="2"/>
          </p:nvPr>
        </p:nvSpPr>
        <p:spPr/>
        <p:txBody>
          <a:bodyPr/>
          <a:lstStyle/>
          <a:p>
            <a:r>
              <a:rPr lang="en-US" dirty="0"/>
              <a:t> </a:t>
            </a:r>
            <a:endParaRPr lang="en-IN" dirty="0"/>
          </a:p>
        </p:txBody>
      </p:sp>
      <p:sp>
        <p:nvSpPr>
          <p:cNvPr id="29" name="Subtitle 28">
            <a:extLst>
              <a:ext uri="{FF2B5EF4-FFF2-40B4-BE49-F238E27FC236}">
                <a16:creationId xmlns:a16="http://schemas.microsoft.com/office/drawing/2014/main" id="{72CC9182-9CC1-EB3E-BC78-895E85214F64}"/>
              </a:ext>
            </a:extLst>
          </p:cNvPr>
          <p:cNvSpPr>
            <a:spLocks noGrp="1"/>
          </p:cNvSpPr>
          <p:nvPr>
            <p:ph type="subTitle" idx="4"/>
          </p:nvPr>
        </p:nvSpPr>
        <p:spPr/>
        <p:txBody>
          <a:bodyPr/>
          <a:lstStyle/>
          <a:p>
            <a:r>
              <a:rPr lang="en-US" dirty="0"/>
              <a:t> </a:t>
            </a:r>
            <a:endParaRPr lang="en-IN" dirty="0"/>
          </a:p>
        </p:txBody>
      </p:sp>
      <p:sp>
        <p:nvSpPr>
          <p:cNvPr id="31" name="Title 30">
            <a:extLst>
              <a:ext uri="{FF2B5EF4-FFF2-40B4-BE49-F238E27FC236}">
                <a16:creationId xmlns:a16="http://schemas.microsoft.com/office/drawing/2014/main" id="{D49A0F82-2B8A-CCE1-E71E-579C0E47FA6C}"/>
              </a:ext>
            </a:extLst>
          </p:cNvPr>
          <p:cNvSpPr>
            <a:spLocks noGrp="1"/>
          </p:cNvSpPr>
          <p:nvPr>
            <p:ph type="title" idx="5"/>
          </p:nvPr>
        </p:nvSpPr>
        <p:spPr/>
        <p:txBody>
          <a:bodyPr/>
          <a:lstStyle/>
          <a:p>
            <a:r>
              <a:rPr lang="en-US" dirty="0"/>
              <a:t> </a:t>
            </a:r>
            <a:endParaRPr lang="en-IN" dirty="0"/>
          </a:p>
        </p:txBody>
      </p:sp>
      <p:sp>
        <p:nvSpPr>
          <p:cNvPr id="33" name="Subtitle 32">
            <a:extLst>
              <a:ext uri="{FF2B5EF4-FFF2-40B4-BE49-F238E27FC236}">
                <a16:creationId xmlns:a16="http://schemas.microsoft.com/office/drawing/2014/main" id="{258D79CC-A614-10C3-4F6A-EE62A18F6667}"/>
              </a:ext>
            </a:extLst>
          </p:cNvPr>
          <p:cNvSpPr>
            <a:spLocks noGrp="1"/>
          </p:cNvSpPr>
          <p:nvPr>
            <p:ph type="subTitle" idx="6"/>
          </p:nvPr>
        </p:nvSpPr>
        <p:spPr/>
        <p:txBody>
          <a:bodyPr/>
          <a:lstStyle/>
          <a:p>
            <a:r>
              <a:rPr lang="en-US" dirty="0"/>
              <a:t> </a:t>
            </a:r>
            <a:endParaRPr lang="en-IN" dirty="0"/>
          </a:p>
        </p:txBody>
      </p:sp>
      <p:sp>
        <p:nvSpPr>
          <p:cNvPr id="35" name="Subtitle 34">
            <a:extLst>
              <a:ext uri="{FF2B5EF4-FFF2-40B4-BE49-F238E27FC236}">
                <a16:creationId xmlns:a16="http://schemas.microsoft.com/office/drawing/2014/main" id="{651D5361-A53E-DD13-BF6C-957F1620D0DC}"/>
              </a:ext>
            </a:extLst>
          </p:cNvPr>
          <p:cNvSpPr>
            <a:spLocks noGrp="1"/>
          </p:cNvSpPr>
          <p:nvPr>
            <p:ph type="subTitle" idx="7"/>
          </p:nvPr>
        </p:nvSpPr>
        <p:spPr/>
        <p:txBody>
          <a:bodyPr/>
          <a:lstStyle/>
          <a:p>
            <a:r>
              <a:rPr lang="en-US" dirty="0"/>
              <a:t> </a:t>
            </a:r>
            <a:endParaRPr lang="en-IN" dirty="0"/>
          </a:p>
        </p:txBody>
      </p:sp>
      <p:sp>
        <p:nvSpPr>
          <p:cNvPr id="37" name="Title 36">
            <a:extLst>
              <a:ext uri="{FF2B5EF4-FFF2-40B4-BE49-F238E27FC236}">
                <a16:creationId xmlns:a16="http://schemas.microsoft.com/office/drawing/2014/main" id="{3C697DC2-2838-9DC2-895C-CC7C2BB84E76}"/>
              </a:ext>
            </a:extLst>
          </p:cNvPr>
          <p:cNvSpPr>
            <a:spLocks noGrp="1"/>
          </p:cNvSpPr>
          <p:nvPr>
            <p:ph type="title" idx="8"/>
          </p:nvPr>
        </p:nvSpPr>
        <p:spPr/>
        <p:txBody>
          <a:bodyPr/>
          <a:lstStyle/>
          <a:p>
            <a:r>
              <a:rPr lang="en-US" dirty="0"/>
              <a:t> </a:t>
            </a:r>
            <a:endParaRPr lang="en-IN" dirty="0"/>
          </a:p>
        </p:txBody>
      </p:sp>
      <p:sp>
        <p:nvSpPr>
          <p:cNvPr id="39" name="Subtitle 38">
            <a:extLst>
              <a:ext uri="{FF2B5EF4-FFF2-40B4-BE49-F238E27FC236}">
                <a16:creationId xmlns:a16="http://schemas.microsoft.com/office/drawing/2014/main" id="{BE1A1337-97B3-3F68-FE35-9F09EDBE1B0A}"/>
              </a:ext>
            </a:extLst>
          </p:cNvPr>
          <p:cNvSpPr>
            <a:spLocks noGrp="1"/>
          </p:cNvSpPr>
          <p:nvPr>
            <p:ph type="subTitle" idx="9"/>
          </p:nvPr>
        </p:nvSpPr>
        <p:spPr/>
        <p:txBody>
          <a:bodyPr/>
          <a:lstStyle/>
          <a:p>
            <a:r>
              <a:rPr lang="en-US" dirty="0"/>
              <a:t> </a:t>
            </a:r>
            <a:endParaRPr lang="en-IN" dirty="0"/>
          </a:p>
        </p:txBody>
      </p:sp>
      <p:pic>
        <p:nvPicPr>
          <p:cNvPr id="9" name="Picture 8">
            <a:extLst>
              <a:ext uri="{FF2B5EF4-FFF2-40B4-BE49-F238E27FC236}">
                <a16:creationId xmlns:a16="http://schemas.microsoft.com/office/drawing/2014/main" id="{AFC00702-E8ED-D551-4522-2058777B8655}"/>
              </a:ext>
            </a:extLst>
          </p:cNvPr>
          <p:cNvPicPr>
            <a:picLocks noChangeAspect="1"/>
          </p:cNvPicPr>
          <p:nvPr/>
        </p:nvPicPr>
        <p:blipFill>
          <a:blip r:embed="rId3"/>
          <a:stretch>
            <a:fillRect/>
          </a:stretch>
        </p:blipFill>
        <p:spPr>
          <a:xfrm>
            <a:off x="488863" y="2264766"/>
            <a:ext cx="8166274" cy="1308592"/>
          </a:xfrm>
          <a:prstGeom prst="rect">
            <a:avLst/>
          </a:prstGeom>
        </p:spPr>
      </p:pic>
    </p:spTree>
    <p:extLst>
      <p:ext uri="{BB962C8B-B14F-4D97-AF65-F5344CB8AC3E}">
        <p14:creationId xmlns:p14="http://schemas.microsoft.com/office/powerpoint/2010/main" val="87266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p:nvPr/>
        </p:nvSpPr>
        <p:spPr>
          <a:xfrm>
            <a:off x="569171" y="1552305"/>
            <a:ext cx="1832400" cy="1832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txBox="1">
            <a:spLocks noGrp="1"/>
          </p:cNvSpPr>
          <p:nvPr>
            <p:ph type="subTitle" idx="1"/>
          </p:nvPr>
        </p:nvSpPr>
        <p:spPr>
          <a:xfrm>
            <a:off x="2401571" y="1364144"/>
            <a:ext cx="6249289" cy="3164306"/>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400" dirty="0"/>
              <a:t>The physiotherapy pose detection model uses computer vision and deep learning to support accurate physiotherapy exercises. By analyzing body posture and movement in real-time via a standard PC camera, it offers feedback to ensure correct form, essential for rehabilitation. Using pose estimation algorithms like </a:t>
            </a:r>
            <a:r>
              <a:rPr lang="en-US" sz="1400" dirty="0" err="1"/>
              <a:t>OpenPose</a:t>
            </a:r>
            <a:r>
              <a:rPr lang="en-US" sz="1400" dirty="0"/>
              <a:t>, the system assesses key body points to help prevent injury and enhance therapeutic results. This tool provides accessible, private, home-based support for physiotherapy, enabling effective self-guided rehabilitation and improving recovery outcomes.</a:t>
            </a:r>
            <a:endParaRPr lang="en-IN" sz="1400" dirty="0"/>
          </a:p>
        </p:txBody>
      </p:sp>
      <p:sp>
        <p:nvSpPr>
          <p:cNvPr id="215" name="Google Shape;215;p36"/>
          <p:cNvSpPr txBox="1">
            <a:spLocks noGrp="1"/>
          </p:cNvSpPr>
          <p:nvPr>
            <p:ph type="ctrTitle"/>
          </p:nvPr>
        </p:nvSpPr>
        <p:spPr>
          <a:xfrm>
            <a:off x="2547625" y="615050"/>
            <a:ext cx="5281061" cy="830179"/>
          </a:xfrm>
          <a:prstGeom prst="rect">
            <a:avLst/>
          </a:prstGeom>
        </p:spPr>
        <p:txBody>
          <a:bodyPr spcFirstLastPara="1" wrap="square" lIns="91425" tIns="91425" rIns="91425" bIns="91425" anchor="b" anchorCtr="0">
            <a:noAutofit/>
          </a:bodyPr>
          <a:lstStyle/>
          <a:p>
            <a:pPr algn="ctr"/>
            <a:r>
              <a:rPr lang="en-US" sz="3600" b="1" dirty="0">
                <a:solidFill>
                  <a:schemeClr val="tx1">
                    <a:lumMod val="95000"/>
                  </a:schemeClr>
                </a:solidFill>
                <a:latin typeface="Times New Roman" panose="02020603050405020304" pitchFamily="18" charset="0"/>
                <a:cs typeface="Times New Roman" panose="02020603050405020304" pitchFamily="18" charset="0"/>
              </a:rPr>
              <a:t>INTRODUCTION</a:t>
            </a:r>
          </a:p>
        </p:txBody>
      </p:sp>
      <p:pic>
        <p:nvPicPr>
          <p:cNvPr id="221" name="Google Shape;221;p36"/>
          <p:cNvPicPr preferRelativeResize="0"/>
          <p:nvPr/>
        </p:nvPicPr>
        <p:blipFill>
          <a:blip r:embed="rId3">
            <a:alphaModFix/>
          </a:blip>
          <a:stretch>
            <a:fillRect/>
          </a:stretch>
        </p:blipFill>
        <p:spPr>
          <a:xfrm>
            <a:off x="507156" y="615051"/>
            <a:ext cx="1956439" cy="401028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42" name="TextBox 41">
            <a:extLst>
              <a:ext uri="{FF2B5EF4-FFF2-40B4-BE49-F238E27FC236}">
                <a16:creationId xmlns:a16="http://schemas.microsoft.com/office/drawing/2014/main" id="{E0883F3E-A979-0A66-2D69-7788A9D0F3A4}"/>
              </a:ext>
            </a:extLst>
          </p:cNvPr>
          <p:cNvSpPr txBox="1"/>
          <p:nvPr/>
        </p:nvSpPr>
        <p:spPr>
          <a:xfrm>
            <a:off x="-878369" y="2061946"/>
            <a:ext cx="6027538" cy="1200329"/>
          </a:xfrm>
          <a:prstGeom prst="rect">
            <a:avLst/>
          </a:prstGeom>
          <a:noFill/>
        </p:spPr>
        <p:txBody>
          <a:bodyPr wrap="square" rtlCol="0">
            <a:spAutoFit/>
          </a:bodyPr>
          <a:lstStyle/>
          <a:p>
            <a:pPr algn="ctr"/>
            <a:r>
              <a:rPr lang="en-US" sz="3600" b="1" dirty="0">
                <a:solidFill>
                  <a:schemeClr val="tx1"/>
                </a:solidFill>
                <a:latin typeface="Times New Roman"/>
                <a:cs typeface="Times New Roman"/>
              </a:rPr>
              <a:t>DFD</a:t>
            </a:r>
          </a:p>
          <a:p>
            <a:pPr algn="ctr"/>
            <a:r>
              <a:rPr lang="en-US" sz="3600" b="1" dirty="0">
                <a:solidFill>
                  <a:schemeClr val="tx1"/>
                </a:solidFill>
                <a:latin typeface="Times New Roman"/>
                <a:cs typeface="Times New Roman"/>
              </a:rPr>
              <a:t>Level 1</a:t>
            </a:r>
          </a:p>
        </p:txBody>
      </p:sp>
      <p:sp>
        <p:nvSpPr>
          <p:cNvPr id="23" name="Subtitle 22">
            <a:extLst>
              <a:ext uri="{FF2B5EF4-FFF2-40B4-BE49-F238E27FC236}">
                <a16:creationId xmlns:a16="http://schemas.microsoft.com/office/drawing/2014/main" id="{6754D055-78FC-D2CF-512D-69C69F099EF2}"/>
              </a:ext>
            </a:extLst>
          </p:cNvPr>
          <p:cNvSpPr>
            <a:spLocks noGrp="1"/>
          </p:cNvSpPr>
          <p:nvPr>
            <p:ph type="subTitle" idx="1"/>
          </p:nvPr>
        </p:nvSpPr>
        <p:spPr>
          <a:xfrm>
            <a:off x="4558722" y="1786416"/>
            <a:ext cx="2970000" cy="620100"/>
          </a:xfrm>
        </p:spPr>
        <p:txBody>
          <a:bodyPr/>
          <a:lstStyle/>
          <a:p>
            <a:r>
              <a:rPr lang="en-US" dirty="0"/>
              <a:t> </a:t>
            </a:r>
            <a:endParaRPr lang="en-IN" dirty="0"/>
          </a:p>
        </p:txBody>
      </p:sp>
      <p:sp>
        <p:nvSpPr>
          <p:cNvPr id="25" name="Title 24">
            <a:extLst>
              <a:ext uri="{FF2B5EF4-FFF2-40B4-BE49-F238E27FC236}">
                <a16:creationId xmlns:a16="http://schemas.microsoft.com/office/drawing/2014/main" id="{58CB423A-9362-1365-E531-BF5458163537}"/>
              </a:ext>
            </a:extLst>
          </p:cNvPr>
          <p:cNvSpPr>
            <a:spLocks noGrp="1"/>
          </p:cNvSpPr>
          <p:nvPr>
            <p:ph type="title"/>
          </p:nvPr>
        </p:nvSpPr>
        <p:spPr/>
        <p:txBody>
          <a:bodyPr/>
          <a:lstStyle/>
          <a:p>
            <a:r>
              <a:rPr lang="en-US" dirty="0"/>
              <a:t> </a:t>
            </a:r>
            <a:endParaRPr lang="en-IN" dirty="0"/>
          </a:p>
        </p:txBody>
      </p:sp>
      <p:sp>
        <p:nvSpPr>
          <p:cNvPr id="27" name="Subtitle 26">
            <a:extLst>
              <a:ext uri="{FF2B5EF4-FFF2-40B4-BE49-F238E27FC236}">
                <a16:creationId xmlns:a16="http://schemas.microsoft.com/office/drawing/2014/main" id="{C3AFFA02-7FDC-A466-8FC8-09166E1633A6}"/>
              </a:ext>
            </a:extLst>
          </p:cNvPr>
          <p:cNvSpPr>
            <a:spLocks noGrp="1"/>
          </p:cNvSpPr>
          <p:nvPr>
            <p:ph type="subTitle" idx="2"/>
          </p:nvPr>
        </p:nvSpPr>
        <p:spPr/>
        <p:txBody>
          <a:bodyPr/>
          <a:lstStyle/>
          <a:p>
            <a:r>
              <a:rPr lang="en-US" dirty="0"/>
              <a:t> </a:t>
            </a:r>
            <a:endParaRPr lang="en-IN" dirty="0"/>
          </a:p>
        </p:txBody>
      </p:sp>
      <p:sp>
        <p:nvSpPr>
          <p:cNvPr id="29" name="Subtitle 28">
            <a:extLst>
              <a:ext uri="{FF2B5EF4-FFF2-40B4-BE49-F238E27FC236}">
                <a16:creationId xmlns:a16="http://schemas.microsoft.com/office/drawing/2014/main" id="{72CC9182-9CC1-EB3E-BC78-895E85214F64}"/>
              </a:ext>
            </a:extLst>
          </p:cNvPr>
          <p:cNvSpPr>
            <a:spLocks noGrp="1"/>
          </p:cNvSpPr>
          <p:nvPr>
            <p:ph type="subTitle" idx="4"/>
          </p:nvPr>
        </p:nvSpPr>
        <p:spPr/>
        <p:txBody>
          <a:bodyPr/>
          <a:lstStyle/>
          <a:p>
            <a:r>
              <a:rPr lang="en-US" dirty="0"/>
              <a:t> </a:t>
            </a:r>
            <a:endParaRPr lang="en-IN" dirty="0"/>
          </a:p>
        </p:txBody>
      </p:sp>
      <p:sp>
        <p:nvSpPr>
          <p:cNvPr id="31" name="Title 30">
            <a:extLst>
              <a:ext uri="{FF2B5EF4-FFF2-40B4-BE49-F238E27FC236}">
                <a16:creationId xmlns:a16="http://schemas.microsoft.com/office/drawing/2014/main" id="{D49A0F82-2B8A-CCE1-E71E-579C0E47FA6C}"/>
              </a:ext>
            </a:extLst>
          </p:cNvPr>
          <p:cNvSpPr>
            <a:spLocks noGrp="1"/>
          </p:cNvSpPr>
          <p:nvPr>
            <p:ph type="title" idx="5"/>
          </p:nvPr>
        </p:nvSpPr>
        <p:spPr/>
        <p:txBody>
          <a:bodyPr/>
          <a:lstStyle/>
          <a:p>
            <a:r>
              <a:rPr lang="en-US" dirty="0"/>
              <a:t> </a:t>
            </a:r>
            <a:endParaRPr lang="en-IN" dirty="0"/>
          </a:p>
        </p:txBody>
      </p:sp>
      <p:sp>
        <p:nvSpPr>
          <p:cNvPr id="33" name="Subtitle 32">
            <a:extLst>
              <a:ext uri="{FF2B5EF4-FFF2-40B4-BE49-F238E27FC236}">
                <a16:creationId xmlns:a16="http://schemas.microsoft.com/office/drawing/2014/main" id="{258D79CC-A614-10C3-4F6A-EE62A18F6667}"/>
              </a:ext>
            </a:extLst>
          </p:cNvPr>
          <p:cNvSpPr>
            <a:spLocks noGrp="1"/>
          </p:cNvSpPr>
          <p:nvPr>
            <p:ph type="subTitle" idx="6"/>
          </p:nvPr>
        </p:nvSpPr>
        <p:spPr/>
        <p:txBody>
          <a:bodyPr/>
          <a:lstStyle/>
          <a:p>
            <a:r>
              <a:rPr lang="en-US" dirty="0"/>
              <a:t> </a:t>
            </a:r>
            <a:endParaRPr lang="en-IN" dirty="0"/>
          </a:p>
        </p:txBody>
      </p:sp>
      <p:sp>
        <p:nvSpPr>
          <p:cNvPr id="35" name="Subtitle 34">
            <a:extLst>
              <a:ext uri="{FF2B5EF4-FFF2-40B4-BE49-F238E27FC236}">
                <a16:creationId xmlns:a16="http://schemas.microsoft.com/office/drawing/2014/main" id="{651D5361-A53E-DD13-BF6C-957F1620D0DC}"/>
              </a:ext>
            </a:extLst>
          </p:cNvPr>
          <p:cNvSpPr>
            <a:spLocks noGrp="1"/>
          </p:cNvSpPr>
          <p:nvPr>
            <p:ph type="subTitle" idx="7"/>
          </p:nvPr>
        </p:nvSpPr>
        <p:spPr/>
        <p:txBody>
          <a:bodyPr/>
          <a:lstStyle/>
          <a:p>
            <a:r>
              <a:rPr lang="en-US" dirty="0"/>
              <a:t> </a:t>
            </a:r>
            <a:endParaRPr lang="en-IN" dirty="0"/>
          </a:p>
        </p:txBody>
      </p:sp>
      <p:sp>
        <p:nvSpPr>
          <p:cNvPr id="37" name="Title 36">
            <a:extLst>
              <a:ext uri="{FF2B5EF4-FFF2-40B4-BE49-F238E27FC236}">
                <a16:creationId xmlns:a16="http://schemas.microsoft.com/office/drawing/2014/main" id="{3C697DC2-2838-9DC2-895C-CC7C2BB84E76}"/>
              </a:ext>
            </a:extLst>
          </p:cNvPr>
          <p:cNvSpPr>
            <a:spLocks noGrp="1"/>
          </p:cNvSpPr>
          <p:nvPr>
            <p:ph type="title" idx="8"/>
          </p:nvPr>
        </p:nvSpPr>
        <p:spPr/>
        <p:txBody>
          <a:bodyPr/>
          <a:lstStyle/>
          <a:p>
            <a:r>
              <a:rPr lang="en-US" dirty="0"/>
              <a:t> </a:t>
            </a:r>
            <a:endParaRPr lang="en-IN" dirty="0"/>
          </a:p>
        </p:txBody>
      </p:sp>
      <p:sp>
        <p:nvSpPr>
          <p:cNvPr id="39" name="Subtitle 38">
            <a:extLst>
              <a:ext uri="{FF2B5EF4-FFF2-40B4-BE49-F238E27FC236}">
                <a16:creationId xmlns:a16="http://schemas.microsoft.com/office/drawing/2014/main" id="{BE1A1337-97B3-3F68-FE35-9F09EDBE1B0A}"/>
              </a:ext>
            </a:extLst>
          </p:cNvPr>
          <p:cNvSpPr>
            <a:spLocks noGrp="1"/>
          </p:cNvSpPr>
          <p:nvPr>
            <p:ph type="subTitle" idx="9"/>
          </p:nvPr>
        </p:nvSpPr>
        <p:spPr/>
        <p:txBody>
          <a:bodyPr/>
          <a:lstStyle/>
          <a:p>
            <a:r>
              <a:rPr lang="en-US" dirty="0"/>
              <a:t> </a:t>
            </a:r>
            <a:endParaRPr lang="en-IN" dirty="0"/>
          </a:p>
        </p:txBody>
      </p:sp>
      <p:pic>
        <p:nvPicPr>
          <p:cNvPr id="6" name="Picture 5">
            <a:extLst>
              <a:ext uri="{FF2B5EF4-FFF2-40B4-BE49-F238E27FC236}">
                <a16:creationId xmlns:a16="http://schemas.microsoft.com/office/drawing/2014/main" id="{EA786158-A598-75D0-8C0A-37D5029A2CB9}"/>
              </a:ext>
            </a:extLst>
          </p:cNvPr>
          <p:cNvPicPr>
            <a:picLocks noChangeAspect="1"/>
          </p:cNvPicPr>
          <p:nvPr/>
        </p:nvPicPr>
        <p:blipFill>
          <a:blip r:embed="rId3"/>
          <a:stretch>
            <a:fillRect/>
          </a:stretch>
        </p:blipFill>
        <p:spPr>
          <a:xfrm>
            <a:off x="3620400" y="668421"/>
            <a:ext cx="4680000" cy="3727105"/>
          </a:xfrm>
          <a:prstGeom prst="rect">
            <a:avLst/>
          </a:prstGeom>
        </p:spPr>
      </p:pic>
    </p:spTree>
    <p:extLst>
      <p:ext uri="{BB962C8B-B14F-4D97-AF65-F5344CB8AC3E}">
        <p14:creationId xmlns:p14="http://schemas.microsoft.com/office/powerpoint/2010/main" val="41703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BC32EE6C-22C8-F83A-550C-DA6D1A827E8B}"/>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9815B33-A41B-0597-9F55-B4B05871DEB0}"/>
              </a:ext>
            </a:extLst>
          </p:cNvPr>
          <p:cNvSpPr txBox="1"/>
          <p:nvPr/>
        </p:nvSpPr>
        <p:spPr>
          <a:xfrm>
            <a:off x="-878369" y="2061946"/>
            <a:ext cx="6027538" cy="1200329"/>
          </a:xfrm>
          <a:prstGeom prst="rect">
            <a:avLst/>
          </a:prstGeom>
          <a:noFill/>
        </p:spPr>
        <p:txBody>
          <a:bodyPr wrap="square" rtlCol="0">
            <a:spAutoFit/>
          </a:bodyPr>
          <a:lstStyle/>
          <a:p>
            <a:pPr algn="ctr"/>
            <a:r>
              <a:rPr lang="en-US" sz="3600" b="1" dirty="0">
                <a:solidFill>
                  <a:schemeClr val="tx1"/>
                </a:solidFill>
                <a:latin typeface="Times New Roman"/>
                <a:cs typeface="Times New Roman"/>
              </a:rPr>
              <a:t>DFD</a:t>
            </a:r>
          </a:p>
          <a:p>
            <a:pPr algn="ctr"/>
            <a:r>
              <a:rPr lang="en-US" sz="3600" b="1" dirty="0">
                <a:solidFill>
                  <a:schemeClr val="tx1"/>
                </a:solidFill>
                <a:latin typeface="Times New Roman"/>
                <a:cs typeface="Times New Roman"/>
              </a:rPr>
              <a:t>Level 2</a:t>
            </a:r>
          </a:p>
        </p:txBody>
      </p:sp>
      <p:sp>
        <p:nvSpPr>
          <p:cNvPr id="23" name="Subtitle 22">
            <a:extLst>
              <a:ext uri="{FF2B5EF4-FFF2-40B4-BE49-F238E27FC236}">
                <a16:creationId xmlns:a16="http://schemas.microsoft.com/office/drawing/2014/main" id="{45454DB3-2DCB-D7A3-B977-BF3032DA8A38}"/>
              </a:ext>
            </a:extLst>
          </p:cNvPr>
          <p:cNvSpPr>
            <a:spLocks noGrp="1"/>
          </p:cNvSpPr>
          <p:nvPr>
            <p:ph type="subTitle" idx="1"/>
          </p:nvPr>
        </p:nvSpPr>
        <p:spPr>
          <a:xfrm>
            <a:off x="4558722" y="1786416"/>
            <a:ext cx="2970000" cy="620100"/>
          </a:xfrm>
        </p:spPr>
        <p:txBody>
          <a:bodyPr/>
          <a:lstStyle/>
          <a:p>
            <a:r>
              <a:rPr lang="en-US" dirty="0"/>
              <a:t> </a:t>
            </a:r>
            <a:endParaRPr lang="en-IN" dirty="0"/>
          </a:p>
        </p:txBody>
      </p:sp>
      <p:sp>
        <p:nvSpPr>
          <p:cNvPr id="25" name="Title 24">
            <a:extLst>
              <a:ext uri="{FF2B5EF4-FFF2-40B4-BE49-F238E27FC236}">
                <a16:creationId xmlns:a16="http://schemas.microsoft.com/office/drawing/2014/main" id="{493A7158-D087-610D-8355-8C57AF4CC2B4}"/>
              </a:ext>
            </a:extLst>
          </p:cNvPr>
          <p:cNvSpPr>
            <a:spLocks noGrp="1"/>
          </p:cNvSpPr>
          <p:nvPr>
            <p:ph type="title"/>
          </p:nvPr>
        </p:nvSpPr>
        <p:spPr/>
        <p:txBody>
          <a:bodyPr/>
          <a:lstStyle/>
          <a:p>
            <a:r>
              <a:rPr lang="en-US" dirty="0"/>
              <a:t> </a:t>
            </a:r>
            <a:endParaRPr lang="en-IN" dirty="0"/>
          </a:p>
        </p:txBody>
      </p:sp>
      <p:sp>
        <p:nvSpPr>
          <p:cNvPr id="27" name="Subtitle 26">
            <a:extLst>
              <a:ext uri="{FF2B5EF4-FFF2-40B4-BE49-F238E27FC236}">
                <a16:creationId xmlns:a16="http://schemas.microsoft.com/office/drawing/2014/main" id="{B801DCAD-496F-23F5-FDC6-9933C5C2077B}"/>
              </a:ext>
            </a:extLst>
          </p:cNvPr>
          <p:cNvSpPr>
            <a:spLocks noGrp="1"/>
          </p:cNvSpPr>
          <p:nvPr>
            <p:ph type="subTitle" idx="2"/>
          </p:nvPr>
        </p:nvSpPr>
        <p:spPr/>
        <p:txBody>
          <a:bodyPr/>
          <a:lstStyle/>
          <a:p>
            <a:r>
              <a:rPr lang="en-US" dirty="0"/>
              <a:t> </a:t>
            </a:r>
            <a:endParaRPr lang="en-IN" dirty="0"/>
          </a:p>
        </p:txBody>
      </p:sp>
      <p:sp>
        <p:nvSpPr>
          <p:cNvPr id="29" name="Subtitle 28">
            <a:extLst>
              <a:ext uri="{FF2B5EF4-FFF2-40B4-BE49-F238E27FC236}">
                <a16:creationId xmlns:a16="http://schemas.microsoft.com/office/drawing/2014/main" id="{C65EE6A2-A4B5-B3B1-C600-564FE81CBE41}"/>
              </a:ext>
            </a:extLst>
          </p:cNvPr>
          <p:cNvSpPr>
            <a:spLocks noGrp="1"/>
          </p:cNvSpPr>
          <p:nvPr>
            <p:ph type="subTitle" idx="4"/>
          </p:nvPr>
        </p:nvSpPr>
        <p:spPr/>
        <p:txBody>
          <a:bodyPr/>
          <a:lstStyle/>
          <a:p>
            <a:r>
              <a:rPr lang="en-US" dirty="0"/>
              <a:t> </a:t>
            </a:r>
            <a:endParaRPr lang="en-IN" dirty="0"/>
          </a:p>
        </p:txBody>
      </p:sp>
      <p:sp>
        <p:nvSpPr>
          <p:cNvPr id="31" name="Title 30">
            <a:extLst>
              <a:ext uri="{FF2B5EF4-FFF2-40B4-BE49-F238E27FC236}">
                <a16:creationId xmlns:a16="http://schemas.microsoft.com/office/drawing/2014/main" id="{35A8D55B-78FA-8FA0-B101-29EBC4DF7D24}"/>
              </a:ext>
            </a:extLst>
          </p:cNvPr>
          <p:cNvSpPr>
            <a:spLocks noGrp="1"/>
          </p:cNvSpPr>
          <p:nvPr>
            <p:ph type="title" idx="5"/>
          </p:nvPr>
        </p:nvSpPr>
        <p:spPr/>
        <p:txBody>
          <a:bodyPr/>
          <a:lstStyle/>
          <a:p>
            <a:r>
              <a:rPr lang="en-US" dirty="0"/>
              <a:t> </a:t>
            </a:r>
            <a:endParaRPr lang="en-IN" dirty="0"/>
          </a:p>
        </p:txBody>
      </p:sp>
      <p:sp>
        <p:nvSpPr>
          <p:cNvPr id="33" name="Subtitle 32">
            <a:extLst>
              <a:ext uri="{FF2B5EF4-FFF2-40B4-BE49-F238E27FC236}">
                <a16:creationId xmlns:a16="http://schemas.microsoft.com/office/drawing/2014/main" id="{16FD565F-16BE-ED53-86F7-2AFED8900907}"/>
              </a:ext>
            </a:extLst>
          </p:cNvPr>
          <p:cNvSpPr>
            <a:spLocks noGrp="1"/>
          </p:cNvSpPr>
          <p:nvPr>
            <p:ph type="subTitle" idx="6"/>
          </p:nvPr>
        </p:nvSpPr>
        <p:spPr/>
        <p:txBody>
          <a:bodyPr/>
          <a:lstStyle/>
          <a:p>
            <a:r>
              <a:rPr lang="en-US" dirty="0"/>
              <a:t> </a:t>
            </a:r>
            <a:endParaRPr lang="en-IN" dirty="0"/>
          </a:p>
        </p:txBody>
      </p:sp>
      <p:sp>
        <p:nvSpPr>
          <p:cNvPr id="35" name="Subtitle 34">
            <a:extLst>
              <a:ext uri="{FF2B5EF4-FFF2-40B4-BE49-F238E27FC236}">
                <a16:creationId xmlns:a16="http://schemas.microsoft.com/office/drawing/2014/main" id="{89AF92FD-450D-6FA8-1D93-1F1CBF20081C}"/>
              </a:ext>
            </a:extLst>
          </p:cNvPr>
          <p:cNvSpPr>
            <a:spLocks noGrp="1"/>
          </p:cNvSpPr>
          <p:nvPr>
            <p:ph type="subTitle" idx="7"/>
          </p:nvPr>
        </p:nvSpPr>
        <p:spPr/>
        <p:txBody>
          <a:bodyPr/>
          <a:lstStyle/>
          <a:p>
            <a:r>
              <a:rPr lang="en-US" dirty="0"/>
              <a:t> </a:t>
            </a:r>
            <a:endParaRPr lang="en-IN" dirty="0"/>
          </a:p>
        </p:txBody>
      </p:sp>
      <p:sp>
        <p:nvSpPr>
          <p:cNvPr id="37" name="Title 36">
            <a:extLst>
              <a:ext uri="{FF2B5EF4-FFF2-40B4-BE49-F238E27FC236}">
                <a16:creationId xmlns:a16="http://schemas.microsoft.com/office/drawing/2014/main" id="{9CB7D5C7-170A-0160-0F47-8B84FDACC686}"/>
              </a:ext>
            </a:extLst>
          </p:cNvPr>
          <p:cNvSpPr>
            <a:spLocks noGrp="1"/>
          </p:cNvSpPr>
          <p:nvPr>
            <p:ph type="title" idx="8"/>
          </p:nvPr>
        </p:nvSpPr>
        <p:spPr/>
        <p:txBody>
          <a:bodyPr/>
          <a:lstStyle/>
          <a:p>
            <a:r>
              <a:rPr lang="en-US" dirty="0"/>
              <a:t> </a:t>
            </a:r>
            <a:endParaRPr lang="en-IN" dirty="0"/>
          </a:p>
        </p:txBody>
      </p:sp>
      <p:sp>
        <p:nvSpPr>
          <p:cNvPr id="39" name="Subtitle 38">
            <a:extLst>
              <a:ext uri="{FF2B5EF4-FFF2-40B4-BE49-F238E27FC236}">
                <a16:creationId xmlns:a16="http://schemas.microsoft.com/office/drawing/2014/main" id="{0C5AAA3E-32E7-0C82-E38A-D1772EBFD530}"/>
              </a:ext>
            </a:extLst>
          </p:cNvPr>
          <p:cNvSpPr>
            <a:spLocks noGrp="1"/>
          </p:cNvSpPr>
          <p:nvPr>
            <p:ph type="subTitle" idx="9"/>
          </p:nvPr>
        </p:nvSpPr>
        <p:spPr/>
        <p:txBody>
          <a:bodyPr/>
          <a:lstStyle/>
          <a:p>
            <a:r>
              <a:rPr lang="en-US" dirty="0"/>
              <a:t> </a:t>
            </a:r>
            <a:endParaRPr lang="en-IN" dirty="0"/>
          </a:p>
        </p:txBody>
      </p:sp>
      <p:pic>
        <p:nvPicPr>
          <p:cNvPr id="3" name="Picture 2">
            <a:extLst>
              <a:ext uri="{FF2B5EF4-FFF2-40B4-BE49-F238E27FC236}">
                <a16:creationId xmlns:a16="http://schemas.microsoft.com/office/drawing/2014/main" id="{47698214-1412-D7A6-8C7F-AFB934544FBC}"/>
              </a:ext>
            </a:extLst>
          </p:cNvPr>
          <p:cNvPicPr>
            <a:picLocks noChangeAspect="1"/>
          </p:cNvPicPr>
          <p:nvPr/>
        </p:nvPicPr>
        <p:blipFill>
          <a:blip r:embed="rId3"/>
          <a:stretch>
            <a:fillRect/>
          </a:stretch>
        </p:blipFill>
        <p:spPr>
          <a:xfrm>
            <a:off x="3517600" y="589123"/>
            <a:ext cx="4680000" cy="3965253"/>
          </a:xfrm>
          <a:prstGeom prst="rect">
            <a:avLst/>
          </a:prstGeom>
        </p:spPr>
      </p:pic>
    </p:spTree>
    <p:extLst>
      <p:ext uri="{BB962C8B-B14F-4D97-AF65-F5344CB8AC3E}">
        <p14:creationId xmlns:p14="http://schemas.microsoft.com/office/powerpoint/2010/main" val="200200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42" name="TextBox 41">
            <a:extLst>
              <a:ext uri="{FF2B5EF4-FFF2-40B4-BE49-F238E27FC236}">
                <a16:creationId xmlns:a16="http://schemas.microsoft.com/office/drawing/2014/main" id="{E0883F3E-A979-0A66-2D69-7788A9D0F3A4}"/>
              </a:ext>
            </a:extLst>
          </p:cNvPr>
          <p:cNvSpPr txBox="1"/>
          <p:nvPr/>
        </p:nvSpPr>
        <p:spPr>
          <a:xfrm>
            <a:off x="334439" y="478639"/>
            <a:ext cx="8475117" cy="584775"/>
          </a:xfrm>
          <a:prstGeom prst="rect">
            <a:avLst/>
          </a:prstGeom>
          <a:noFill/>
        </p:spPr>
        <p:txBody>
          <a:bodyPr wrap="square" rtlCol="0">
            <a:spAutoFit/>
          </a:bodyPr>
          <a:lstStyle/>
          <a:p>
            <a:pPr algn="ctr"/>
            <a:r>
              <a:rPr lang="en-IN" sz="3200" b="1" dirty="0">
                <a:solidFill>
                  <a:schemeClr val="tx1"/>
                </a:solidFill>
                <a:latin typeface="Times New Roman" panose="02020603050405020304" pitchFamily="18" charset="0"/>
                <a:cs typeface="Times New Roman" panose="02020603050405020304" pitchFamily="18" charset="0"/>
              </a:rPr>
              <a:t>ENTITY RELATIONSHIP DIAGRAM</a:t>
            </a:r>
          </a:p>
        </p:txBody>
      </p:sp>
      <p:sp>
        <p:nvSpPr>
          <p:cNvPr id="23" name="Subtitle 22">
            <a:extLst>
              <a:ext uri="{FF2B5EF4-FFF2-40B4-BE49-F238E27FC236}">
                <a16:creationId xmlns:a16="http://schemas.microsoft.com/office/drawing/2014/main" id="{6754D055-78FC-D2CF-512D-69C69F099EF2}"/>
              </a:ext>
            </a:extLst>
          </p:cNvPr>
          <p:cNvSpPr>
            <a:spLocks noGrp="1"/>
          </p:cNvSpPr>
          <p:nvPr>
            <p:ph type="subTitle" idx="1"/>
          </p:nvPr>
        </p:nvSpPr>
        <p:spPr>
          <a:xfrm>
            <a:off x="4558722" y="1786416"/>
            <a:ext cx="2970000" cy="620100"/>
          </a:xfrm>
        </p:spPr>
        <p:txBody>
          <a:bodyPr/>
          <a:lstStyle/>
          <a:p>
            <a:r>
              <a:rPr lang="en-US" dirty="0"/>
              <a:t> </a:t>
            </a:r>
            <a:endParaRPr lang="en-IN" dirty="0"/>
          </a:p>
        </p:txBody>
      </p:sp>
      <p:sp>
        <p:nvSpPr>
          <p:cNvPr id="25" name="Title 24">
            <a:extLst>
              <a:ext uri="{FF2B5EF4-FFF2-40B4-BE49-F238E27FC236}">
                <a16:creationId xmlns:a16="http://schemas.microsoft.com/office/drawing/2014/main" id="{58CB423A-9362-1365-E531-BF5458163537}"/>
              </a:ext>
            </a:extLst>
          </p:cNvPr>
          <p:cNvSpPr>
            <a:spLocks noGrp="1"/>
          </p:cNvSpPr>
          <p:nvPr>
            <p:ph type="title"/>
          </p:nvPr>
        </p:nvSpPr>
        <p:spPr/>
        <p:txBody>
          <a:bodyPr/>
          <a:lstStyle/>
          <a:p>
            <a:r>
              <a:rPr lang="en-US" dirty="0"/>
              <a:t> </a:t>
            </a:r>
            <a:endParaRPr lang="en-IN" dirty="0"/>
          </a:p>
        </p:txBody>
      </p:sp>
      <p:sp>
        <p:nvSpPr>
          <p:cNvPr id="27" name="Subtitle 26">
            <a:extLst>
              <a:ext uri="{FF2B5EF4-FFF2-40B4-BE49-F238E27FC236}">
                <a16:creationId xmlns:a16="http://schemas.microsoft.com/office/drawing/2014/main" id="{C3AFFA02-7FDC-A466-8FC8-09166E1633A6}"/>
              </a:ext>
            </a:extLst>
          </p:cNvPr>
          <p:cNvSpPr>
            <a:spLocks noGrp="1"/>
          </p:cNvSpPr>
          <p:nvPr>
            <p:ph type="subTitle" idx="2"/>
          </p:nvPr>
        </p:nvSpPr>
        <p:spPr/>
        <p:txBody>
          <a:bodyPr/>
          <a:lstStyle/>
          <a:p>
            <a:r>
              <a:rPr lang="en-US" dirty="0"/>
              <a:t> </a:t>
            </a:r>
            <a:endParaRPr lang="en-IN" dirty="0"/>
          </a:p>
        </p:txBody>
      </p:sp>
      <p:sp>
        <p:nvSpPr>
          <p:cNvPr id="29" name="Subtitle 28">
            <a:extLst>
              <a:ext uri="{FF2B5EF4-FFF2-40B4-BE49-F238E27FC236}">
                <a16:creationId xmlns:a16="http://schemas.microsoft.com/office/drawing/2014/main" id="{72CC9182-9CC1-EB3E-BC78-895E85214F64}"/>
              </a:ext>
            </a:extLst>
          </p:cNvPr>
          <p:cNvSpPr>
            <a:spLocks noGrp="1"/>
          </p:cNvSpPr>
          <p:nvPr>
            <p:ph type="subTitle" idx="4"/>
          </p:nvPr>
        </p:nvSpPr>
        <p:spPr/>
        <p:txBody>
          <a:bodyPr/>
          <a:lstStyle/>
          <a:p>
            <a:r>
              <a:rPr lang="en-US" dirty="0"/>
              <a:t> </a:t>
            </a:r>
            <a:endParaRPr lang="en-IN" dirty="0"/>
          </a:p>
        </p:txBody>
      </p:sp>
      <p:sp>
        <p:nvSpPr>
          <p:cNvPr id="33" name="Subtitle 32">
            <a:extLst>
              <a:ext uri="{FF2B5EF4-FFF2-40B4-BE49-F238E27FC236}">
                <a16:creationId xmlns:a16="http://schemas.microsoft.com/office/drawing/2014/main" id="{258D79CC-A614-10C3-4F6A-EE62A18F6667}"/>
              </a:ext>
            </a:extLst>
          </p:cNvPr>
          <p:cNvSpPr>
            <a:spLocks noGrp="1"/>
          </p:cNvSpPr>
          <p:nvPr>
            <p:ph type="subTitle" idx="6"/>
          </p:nvPr>
        </p:nvSpPr>
        <p:spPr/>
        <p:txBody>
          <a:bodyPr/>
          <a:lstStyle/>
          <a:p>
            <a:r>
              <a:rPr lang="en-US" dirty="0"/>
              <a:t> </a:t>
            </a:r>
            <a:endParaRPr lang="en-IN" dirty="0"/>
          </a:p>
        </p:txBody>
      </p:sp>
      <p:sp>
        <p:nvSpPr>
          <p:cNvPr id="35" name="Subtitle 34">
            <a:extLst>
              <a:ext uri="{FF2B5EF4-FFF2-40B4-BE49-F238E27FC236}">
                <a16:creationId xmlns:a16="http://schemas.microsoft.com/office/drawing/2014/main" id="{651D5361-A53E-DD13-BF6C-957F1620D0DC}"/>
              </a:ext>
            </a:extLst>
          </p:cNvPr>
          <p:cNvSpPr>
            <a:spLocks noGrp="1"/>
          </p:cNvSpPr>
          <p:nvPr>
            <p:ph type="subTitle" idx="7"/>
          </p:nvPr>
        </p:nvSpPr>
        <p:spPr/>
        <p:txBody>
          <a:bodyPr/>
          <a:lstStyle/>
          <a:p>
            <a:r>
              <a:rPr lang="en-US" dirty="0"/>
              <a:t> </a:t>
            </a:r>
            <a:endParaRPr lang="en-IN" dirty="0"/>
          </a:p>
        </p:txBody>
      </p:sp>
      <p:sp>
        <p:nvSpPr>
          <p:cNvPr id="37" name="Title 36">
            <a:extLst>
              <a:ext uri="{FF2B5EF4-FFF2-40B4-BE49-F238E27FC236}">
                <a16:creationId xmlns:a16="http://schemas.microsoft.com/office/drawing/2014/main" id="{3C697DC2-2838-9DC2-895C-CC7C2BB84E76}"/>
              </a:ext>
            </a:extLst>
          </p:cNvPr>
          <p:cNvSpPr>
            <a:spLocks noGrp="1"/>
          </p:cNvSpPr>
          <p:nvPr>
            <p:ph type="title" idx="8"/>
          </p:nvPr>
        </p:nvSpPr>
        <p:spPr/>
        <p:txBody>
          <a:bodyPr/>
          <a:lstStyle/>
          <a:p>
            <a:r>
              <a:rPr lang="en-US" dirty="0"/>
              <a:t> </a:t>
            </a:r>
            <a:endParaRPr lang="en-IN" dirty="0"/>
          </a:p>
        </p:txBody>
      </p:sp>
      <p:sp>
        <p:nvSpPr>
          <p:cNvPr id="39" name="Subtitle 38">
            <a:extLst>
              <a:ext uri="{FF2B5EF4-FFF2-40B4-BE49-F238E27FC236}">
                <a16:creationId xmlns:a16="http://schemas.microsoft.com/office/drawing/2014/main" id="{BE1A1337-97B3-3F68-FE35-9F09EDBE1B0A}"/>
              </a:ext>
            </a:extLst>
          </p:cNvPr>
          <p:cNvSpPr>
            <a:spLocks noGrp="1"/>
          </p:cNvSpPr>
          <p:nvPr>
            <p:ph type="subTitle" idx="9"/>
          </p:nvPr>
        </p:nvSpPr>
        <p:spPr/>
        <p:txBody>
          <a:bodyPr/>
          <a:lstStyle/>
          <a:p>
            <a:r>
              <a:rPr lang="en-US" dirty="0"/>
              <a:t> </a:t>
            </a:r>
            <a:endParaRPr lang="en-IN" dirty="0"/>
          </a:p>
        </p:txBody>
      </p:sp>
      <p:grpSp>
        <p:nvGrpSpPr>
          <p:cNvPr id="10" name="Group 9">
            <a:extLst>
              <a:ext uri="{FF2B5EF4-FFF2-40B4-BE49-F238E27FC236}">
                <a16:creationId xmlns:a16="http://schemas.microsoft.com/office/drawing/2014/main" id="{C702B804-B7B8-3363-4AEC-859E0000BCE9}"/>
              </a:ext>
            </a:extLst>
          </p:cNvPr>
          <p:cNvGrpSpPr/>
          <p:nvPr/>
        </p:nvGrpSpPr>
        <p:grpSpPr>
          <a:xfrm>
            <a:off x="1565062" y="1175108"/>
            <a:ext cx="6013873" cy="3483708"/>
            <a:chOff x="1565062" y="1175108"/>
            <a:chExt cx="6013873" cy="3483708"/>
          </a:xfrm>
        </p:grpSpPr>
        <p:grpSp>
          <p:nvGrpSpPr>
            <p:cNvPr id="7" name="Group 6">
              <a:extLst>
                <a:ext uri="{FF2B5EF4-FFF2-40B4-BE49-F238E27FC236}">
                  <a16:creationId xmlns:a16="http://schemas.microsoft.com/office/drawing/2014/main" id="{0F79B252-D2ED-F868-A132-78C5EA826268}"/>
                </a:ext>
              </a:extLst>
            </p:cNvPr>
            <p:cNvGrpSpPr/>
            <p:nvPr/>
          </p:nvGrpSpPr>
          <p:grpSpPr>
            <a:xfrm>
              <a:off x="1565062" y="1175108"/>
              <a:ext cx="6013873" cy="3483708"/>
              <a:chOff x="1338905" y="907754"/>
              <a:chExt cx="6301878" cy="3650083"/>
            </a:xfrm>
          </p:grpSpPr>
          <p:pic>
            <p:nvPicPr>
              <p:cNvPr id="4" name="Content Placeholder 6">
                <a:extLst>
                  <a:ext uri="{FF2B5EF4-FFF2-40B4-BE49-F238E27FC236}">
                    <a16:creationId xmlns:a16="http://schemas.microsoft.com/office/drawing/2014/main" id="{FF765801-372E-38E4-8BBF-6E4E76B1FA0A}"/>
                  </a:ext>
                </a:extLst>
              </p:cNvPr>
              <p:cNvPicPr>
                <a:picLocks noChangeAspect="1"/>
              </p:cNvPicPr>
              <p:nvPr/>
            </p:nvPicPr>
            <p:blipFill>
              <a:blip r:embed="rId3"/>
              <a:stretch>
                <a:fillRect/>
              </a:stretch>
            </p:blipFill>
            <p:spPr>
              <a:xfrm>
                <a:off x="1338905" y="907754"/>
                <a:ext cx="6301878" cy="3650083"/>
              </a:xfrm>
              <a:prstGeom prst="rect">
                <a:avLst/>
              </a:prstGeom>
              <a:noFill/>
              <a:ln>
                <a:noFill/>
              </a:ln>
            </p:spPr>
          </p:pic>
          <p:sp>
            <p:nvSpPr>
              <p:cNvPr id="5" name="Oval 4">
                <a:extLst>
                  <a:ext uri="{FF2B5EF4-FFF2-40B4-BE49-F238E27FC236}">
                    <a16:creationId xmlns:a16="http://schemas.microsoft.com/office/drawing/2014/main" id="{0588414B-DEE2-6734-78A2-FF333AAA54AA}"/>
                  </a:ext>
                </a:extLst>
              </p:cNvPr>
              <p:cNvSpPr/>
              <p:nvPr/>
            </p:nvSpPr>
            <p:spPr>
              <a:xfrm>
                <a:off x="6780576" y="3438853"/>
                <a:ext cx="748146" cy="332509"/>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noFill/>
                </a:endParaRPr>
              </a:p>
            </p:txBody>
          </p:sp>
          <p:sp>
            <p:nvSpPr>
              <p:cNvPr id="6" name="TextBox 5">
                <a:extLst>
                  <a:ext uri="{FF2B5EF4-FFF2-40B4-BE49-F238E27FC236}">
                    <a16:creationId xmlns:a16="http://schemas.microsoft.com/office/drawing/2014/main" id="{440E63E9-B84B-1D61-7B2D-FFC8BF24858B}"/>
                  </a:ext>
                </a:extLst>
              </p:cNvPr>
              <p:cNvSpPr txBox="1"/>
              <p:nvPr/>
            </p:nvSpPr>
            <p:spPr>
              <a:xfrm>
                <a:off x="6839458" y="3427523"/>
                <a:ext cx="630382" cy="354723"/>
              </a:xfrm>
              <a:prstGeom prst="rect">
                <a:avLst/>
              </a:prstGeom>
              <a:noFill/>
            </p:spPr>
            <p:txBody>
              <a:bodyPr wrap="square" rtlCol="0">
                <a:spAutoFit/>
              </a:bodyPr>
              <a:lstStyle/>
              <a:p>
                <a:pPr algn="ctr"/>
                <a:r>
                  <a:rPr lang="en-US" sz="800" dirty="0">
                    <a:latin typeface="Times New Roman" panose="02020603050405020304" pitchFamily="18" charset="0"/>
                    <a:cs typeface="Times New Roman" panose="02020603050405020304" pitchFamily="18" charset="0"/>
                  </a:rPr>
                  <a:t>Pose Images</a:t>
                </a:r>
                <a:endParaRPr lang="en-IN" sz="800" dirty="0">
                  <a:latin typeface="Times New Roman" panose="02020603050405020304" pitchFamily="18" charset="0"/>
                  <a:cs typeface="Times New Roman" panose="02020603050405020304" pitchFamily="18" charset="0"/>
                </a:endParaRPr>
              </a:p>
            </p:txBody>
          </p:sp>
        </p:grpSp>
        <p:sp>
          <p:nvSpPr>
            <p:cNvPr id="8" name="Oval 7">
              <a:extLst>
                <a:ext uri="{FF2B5EF4-FFF2-40B4-BE49-F238E27FC236}">
                  <a16:creationId xmlns:a16="http://schemas.microsoft.com/office/drawing/2014/main" id="{D1B85579-434B-8F2C-A318-780B0AA8A943}"/>
                </a:ext>
              </a:extLst>
            </p:cNvPr>
            <p:cNvSpPr/>
            <p:nvPr/>
          </p:nvSpPr>
          <p:spPr>
            <a:xfrm>
              <a:off x="5189220" y="4214506"/>
              <a:ext cx="1541191" cy="35391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800" dirty="0">
                  <a:solidFill>
                    <a:schemeClr val="tx1">
                      <a:lumMod val="50000"/>
                    </a:schemeClr>
                  </a:solidFill>
                </a:rPr>
                <a:t>Pose Detection</a:t>
              </a:r>
              <a:endParaRPr lang="en-IN" sz="800" dirty="0">
                <a:solidFill>
                  <a:schemeClr val="tx1">
                    <a:lumMod val="50000"/>
                  </a:schemeClr>
                </a:solidFill>
              </a:endParaRPr>
            </a:p>
          </p:txBody>
        </p:sp>
      </p:grpSp>
    </p:spTree>
    <p:extLst>
      <p:ext uri="{BB962C8B-B14F-4D97-AF65-F5344CB8AC3E}">
        <p14:creationId xmlns:p14="http://schemas.microsoft.com/office/powerpoint/2010/main" val="32401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68C1A371-643E-AAEE-BB70-711D574AC64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61366D96-DAE8-5442-8EE1-FE48BDBBCA99}"/>
              </a:ext>
            </a:extLst>
          </p:cNvPr>
          <p:cNvSpPr txBox="1"/>
          <p:nvPr/>
        </p:nvSpPr>
        <p:spPr>
          <a:xfrm>
            <a:off x="334441" y="478639"/>
            <a:ext cx="8475117" cy="584775"/>
          </a:xfrm>
          <a:prstGeom prst="rect">
            <a:avLst/>
          </a:prstGeom>
          <a:noFill/>
        </p:spPr>
        <p:txBody>
          <a:bodyPr wrap="square" rtlCol="0">
            <a:spAutoFit/>
          </a:bodyPr>
          <a:lstStyle/>
          <a:p>
            <a:pPr algn="ctr"/>
            <a:r>
              <a:rPr lang="en-IN" sz="3200" b="1" dirty="0">
                <a:solidFill>
                  <a:schemeClr val="tx1"/>
                </a:solidFill>
                <a:latin typeface="Times New Roman"/>
                <a:cs typeface="Times New Roman"/>
              </a:rPr>
              <a:t>USE CASE DIAGRAM</a:t>
            </a:r>
          </a:p>
        </p:txBody>
      </p:sp>
      <p:sp>
        <p:nvSpPr>
          <p:cNvPr id="23" name="Subtitle 22">
            <a:extLst>
              <a:ext uri="{FF2B5EF4-FFF2-40B4-BE49-F238E27FC236}">
                <a16:creationId xmlns:a16="http://schemas.microsoft.com/office/drawing/2014/main" id="{89924350-B112-3330-BA54-72DFC0BF09DC}"/>
              </a:ext>
            </a:extLst>
          </p:cNvPr>
          <p:cNvSpPr>
            <a:spLocks noGrp="1"/>
          </p:cNvSpPr>
          <p:nvPr>
            <p:ph type="subTitle" idx="1"/>
          </p:nvPr>
        </p:nvSpPr>
        <p:spPr>
          <a:xfrm>
            <a:off x="4558722" y="1786416"/>
            <a:ext cx="2970000" cy="620100"/>
          </a:xfrm>
        </p:spPr>
        <p:txBody>
          <a:bodyPr/>
          <a:lstStyle/>
          <a:p>
            <a:r>
              <a:rPr lang="en-US" dirty="0"/>
              <a:t> </a:t>
            </a:r>
            <a:endParaRPr lang="en-IN" dirty="0"/>
          </a:p>
        </p:txBody>
      </p:sp>
      <p:sp>
        <p:nvSpPr>
          <p:cNvPr id="25" name="Title 24">
            <a:extLst>
              <a:ext uri="{FF2B5EF4-FFF2-40B4-BE49-F238E27FC236}">
                <a16:creationId xmlns:a16="http://schemas.microsoft.com/office/drawing/2014/main" id="{70D70AD0-80B2-ADD5-AC1D-9AEEAE7990A8}"/>
              </a:ext>
            </a:extLst>
          </p:cNvPr>
          <p:cNvSpPr>
            <a:spLocks noGrp="1"/>
          </p:cNvSpPr>
          <p:nvPr>
            <p:ph type="title"/>
          </p:nvPr>
        </p:nvSpPr>
        <p:spPr/>
        <p:txBody>
          <a:bodyPr/>
          <a:lstStyle/>
          <a:p>
            <a:r>
              <a:rPr lang="en-US" dirty="0"/>
              <a:t> </a:t>
            </a:r>
            <a:endParaRPr lang="en-IN" dirty="0"/>
          </a:p>
        </p:txBody>
      </p:sp>
      <p:sp>
        <p:nvSpPr>
          <p:cNvPr id="27" name="Subtitle 26">
            <a:extLst>
              <a:ext uri="{FF2B5EF4-FFF2-40B4-BE49-F238E27FC236}">
                <a16:creationId xmlns:a16="http://schemas.microsoft.com/office/drawing/2014/main" id="{E685F85C-DF9B-55B8-28B4-279EE9B8F657}"/>
              </a:ext>
            </a:extLst>
          </p:cNvPr>
          <p:cNvSpPr>
            <a:spLocks noGrp="1"/>
          </p:cNvSpPr>
          <p:nvPr>
            <p:ph type="subTitle" idx="2"/>
          </p:nvPr>
        </p:nvSpPr>
        <p:spPr/>
        <p:txBody>
          <a:bodyPr/>
          <a:lstStyle/>
          <a:p>
            <a:r>
              <a:rPr lang="en-US" dirty="0"/>
              <a:t> </a:t>
            </a:r>
            <a:endParaRPr lang="en-IN" dirty="0"/>
          </a:p>
        </p:txBody>
      </p:sp>
      <p:sp>
        <p:nvSpPr>
          <p:cNvPr id="29" name="Subtitle 28">
            <a:extLst>
              <a:ext uri="{FF2B5EF4-FFF2-40B4-BE49-F238E27FC236}">
                <a16:creationId xmlns:a16="http://schemas.microsoft.com/office/drawing/2014/main" id="{7E8E5CCB-B8BC-5E19-C90C-1AE8B0E0EABF}"/>
              </a:ext>
            </a:extLst>
          </p:cNvPr>
          <p:cNvSpPr>
            <a:spLocks noGrp="1"/>
          </p:cNvSpPr>
          <p:nvPr>
            <p:ph type="subTitle" idx="4"/>
          </p:nvPr>
        </p:nvSpPr>
        <p:spPr/>
        <p:txBody>
          <a:bodyPr/>
          <a:lstStyle/>
          <a:p>
            <a:r>
              <a:rPr lang="en-US" dirty="0"/>
              <a:t> </a:t>
            </a:r>
            <a:endParaRPr lang="en-IN" dirty="0"/>
          </a:p>
        </p:txBody>
      </p:sp>
      <p:sp>
        <p:nvSpPr>
          <p:cNvPr id="31" name="Title 30">
            <a:extLst>
              <a:ext uri="{FF2B5EF4-FFF2-40B4-BE49-F238E27FC236}">
                <a16:creationId xmlns:a16="http://schemas.microsoft.com/office/drawing/2014/main" id="{678339AF-7046-FA83-121A-4E305A91617F}"/>
              </a:ext>
            </a:extLst>
          </p:cNvPr>
          <p:cNvSpPr>
            <a:spLocks noGrp="1"/>
          </p:cNvSpPr>
          <p:nvPr>
            <p:ph type="title" idx="5"/>
          </p:nvPr>
        </p:nvSpPr>
        <p:spPr/>
        <p:txBody>
          <a:bodyPr/>
          <a:lstStyle/>
          <a:p>
            <a:r>
              <a:rPr lang="en-US" dirty="0"/>
              <a:t> </a:t>
            </a:r>
            <a:endParaRPr lang="en-IN" dirty="0"/>
          </a:p>
        </p:txBody>
      </p:sp>
      <p:sp>
        <p:nvSpPr>
          <p:cNvPr id="33" name="Subtitle 32">
            <a:extLst>
              <a:ext uri="{FF2B5EF4-FFF2-40B4-BE49-F238E27FC236}">
                <a16:creationId xmlns:a16="http://schemas.microsoft.com/office/drawing/2014/main" id="{39E75D97-5585-465F-078C-8125114F51E6}"/>
              </a:ext>
            </a:extLst>
          </p:cNvPr>
          <p:cNvSpPr>
            <a:spLocks noGrp="1"/>
          </p:cNvSpPr>
          <p:nvPr>
            <p:ph type="subTitle" idx="6"/>
          </p:nvPr>
        </p:nvSpPr>
        <p:spPr/>
        <p:txBody>
          <a:bodyPr/>
          <a:lstStyle/>
          <a:p>
            <a:r>
              <a:rPr lang="en-US" dirty="0"/>
              <a:t> </a:t>
            </a:r>
            <a:endParaRPr lang="en-IN" dirty="0"/>
          </a:p>
        </p:txBody>
      </p:sp>
      <p:sp>
        <p:nvSpPr>
          <p:cNvPr id="35" name="Subtitle 34">
            <a:extLst>
              <a:ext uri="{FF2B5EF4-FFF2-40B4-BE49-F238E27FC236}">
                <a16:creationId xmlns:a16="http://schemas.microsoft.com/office/drawing/2014/main" id="{0246D685-8012-0E6A-B7A8-104558508744}"/>
              </a:ext>
            </a:extLst>
          </p:cNvPr>
          <p:cNvSpPr>
            <a:spLocks noGrp="1"/>
          </p:cNvSpPr>
          <p:nvPr>
            <p:ph type="subTitle" idx="7"/>
          </p:nvPr>
        </p:nvSpPr>
        <p:spPr/>
        <p:txBody>
          <a:bodyPr/>
          <a:lstStyle/>
          <a:p>
            <a:r>
              <a:rPr lang="en-US" dirty="0"/>
              <a:t> </a:t>
            </a:r>
            <a:endParaRPr lang="en-IN" dirty="0"/>
          </a:p>
        </p:txBody>
      </p:sp>
      <p:sp>
        <p:nvSpPr>
          <p:cNvPr id="37" name="Title 36">
            <a:extLst>
              <a:ext uri="{FF2B5EF4-FFF2-40B4-BE49-F238E27FC236}">
                <a16:creationId xmlns:a16="http://schemas.microsoft.com/office/drawing/2014/main" id="{D571E3FE-4E01-F0EE-8A18-244A98ECBBCE}"/>
              </a:ext>
            </a:extLst>
          </p:cNvPr>
          <p:cNvSpPr>
            <a:spLocks noGrp="1"/>
          </p:cNvSpPr>
          <p:nvPr>
            <p:ph type="title" idx="8"/>
          </p:nvPr>
        </p:nvSpPr>
        <p:spPr/>
        <p:txBody>
          <a:bodyPr/>
          <a:lstStyle/>
          <a:p>
            <a:r>
              <a:rPr lang="en-US" dirty="0"/>
              <a:t> </a:t>
            </a:r>
            <a:endParaRPr lang="en-IN" dirty="0"/>
          </a:p>
        </p:txBody>
      </p:sp>
      <p:sp>
        <p:nvSpPr>
          <p:cNvPr id="39" name="Subtitle 38">
            <a:extLst>
              <a:ext uri="{FF2B5EF4-FFF2-40B4-BE49-F238E27FC236}">
                <a16:creationId xmlns:a16="http://schemas.microsoft.com/office/drawing/2014/main" id="{86630D23-4E77-AF0C-839E-9F5FECD721BD}"/>
              </a:ext>
            </a:extLst>
          </p:cNvPr>
          <p:cNvSpPr>
            <a:spLocks noGrp="1"/>
          </p:cNvSpPr>
          <p:nvPr>
            <p:ph type="subTitle" idx="9"/>
          </p:nvPr>
        </p:nvSpPr>
        <p:spPr/>
        <p:txBody>
          <a:bodyPr/>
          <a:lstStyle/>
          <a:p>
            <a:r>
              <a:rPr lang="en-US" dirty="0"/>
              <a:t> </a:t>
            </a:r>
            <a:endParaRPr lang="en-IN" dirty="0"/>
          </a:p>
        </p:txBody>
      </p:sp>
      <p:grpSp>
        <p:nvGrpSpPr>
          <p:cNvPr id="2" name="Group 1">
            <a:extLst>
              <a:ext uri="{FF2B5EF4-FFF2-40B4-BE49-F238E27FC236}">
                <a16:creationId xmlns:a16="http://schemas.microsoft.com/office/drawing/2014/main" id="{5F8A3D49-D8BF-499C-B950-587B2C8F6FE7}"/>
              </a:ext>
            </a:extLst>
          </p:cNvPr>
          <p:cNvGrpSpPr>
            <a:grpSpLocks/>
          </p:cNvGrpSpPr>
          <p:nvPr/>
        </p:nvGrpSpPr>
        <p:grpSpPr bwMode="auto">
          <a:xfrm>
            <a:off x="2035192" y="1110441"/>
            <a:ext cx="5256000" cy="3358645"/>
            <a:chOff x="0" y="4"/>
            <a:chExt cx="8106" cy="6392"/>
          </a:xfrm>
        </p:grpSpPr>
        <p:pic>
          <p:nvPicPr>
            <p:cNvPr id="3" name="Picture 2">
              <a:extLst>
                <a:ext uri="{FF2B5EF4-FFF2-40B4-BE49-F238E27FC236}">
                  <a16:creationId xmlns:a16="http://schemas.microsoft.com/office/drawing/2014/main" id="{5EFCF6C6-FE17-1FFD-CFB9-B1EA67F4D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 y="67"/>
              <a:ext cx="7971" cy="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Line 4">
              <a:extLst>
                <a:ext uri="{FF2B5EF4-FFF2-40B4-BE49-F238E27FC236}">
                  <a16:creationId xmlns:a16="http://schemas.microsoft.com/office/drawing/2014/main" id="{EF8397C2-B716-EF6C-AE0C-06F6DD631316}"/>
                </a:ext>
              </a:extLst>
            </p:cNvPr>
            <p:cNvCxnSpPr>
              <a:cxnSpLocks noChangeShapeType="1"/>
            </p:cNvCxnSpPr>
            <p:nvPr/>
          </p:nvCxnSpPr>
          <p:spPr bwMode="auto">
            <a:xfrm>
              <a:off x="0" y="4"/>
              <a:ext cx="8106" cy="0"/>
            </a:xfrm>
            <a:prstGeom prst="line">
              <a:avLst/>
            </a:prstGeom>
            <a:noFill/>
            <a:ln w="5055">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9" name="Line 5">
              <a:extLst>
                <a:ext uri="{FF2B5EF4-FFF2-40B4-BE49-F238E27FC236}">
                  <a16:creationId xmlns:a16="http://schemas.microsoft.com/office/drawing/2014/main" id="{D1D83309-E588-8B24-A0F0-F46F45643DC2}"/>
                </a:ext>
              </a:extLst>
            </p:cNvPr>
            <p:cNvCxnSpPr>
              <a:cxnSpLocks noChangeShapeType="1"/>
            </p:cNvCxnSpPr>
            <p:nvPr/>
          </p:nvCxnSpPr>
          <p:spPr bwMode="auto">
            <a:xfrm>
              <a:off x="4" y="6396"/>
              <a:ext cx="0" cy="0"/>
            </a:xfrm>
            <a:prstGeom prst="line">
              <a:avLst/>
            </a:prstGeom>
            <a:noFill/>
            <a:ln w="5055">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0" name="Line 6">
              <a:extLst>
                <a:ext uri="{FF2B5EF4-FFF2-40B4-BE49-F238E27FC236}">
                  <a16:creationId xmlns:a16="http://schemas.microsoft.com/office/drawing/2014/main" id="{32DBF097-CDAC-2660-66D5-DBDED19F2072}"/>
                </a:ext>
              </a:extLst>
            </p:cNvPr>
            <p:cNvCxnSpPr>
              <a:cxnSpLocks noChangeShapeType="1"/>
            </p:cNvCxnSpPr>
            <p:nvPr/>
          </p:nvCxnSpPr>
          <p:spPr bwMode="auto">
            <a:xfrm>
              <a:off x="8102" y="6396"/>
              <a:ext cx="0" cy="0"/>
            </a:xfrm>
            <a:prstGeom prst="line">
              <a:avLst/>
            </a:prstGeom>
            <a:noFill/>
            <a:ln w="5055">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1" name="Line 7">
              <a:extLst>
                <a:ext uri="{FF2B5EF4-FFF2-40B4-BE49-F238E27FC236}">
                  <a16:creationId xmlns:a16="http://schemas.microsoft.com/office/drawing/2014/main" id="{A4FE9544-ECAF-F8D0-8118-AFE2AC5D9A8D}"/>
                </a:ext>
              </a:extLst>
            </p:cNvPr>
            <p:cNvCxnSpPr>
              <a:cxnSpLocks noChangeShapeType="1"/>
            </p:cNvCxnSpPr>
            <p:nvPr/>
          </p:nvCxnSpPr>
          <p:spPr bwMode="auto">
            <a:xfrm>
              <a:off x="0" y="6396"/>
              <a:ext cx="8106" cy="0"/>
            </a:xfrm>
            <a:prstGeom prst="line">
              <a:avLst/>
            </a:prstGeom>
            <a:noFill/>
            <a:ln w="5055">
              <a:solidFill>
                <a:srgbClr val="000000"/>
              </a:solidFill>
              <a:prstDash val="solid"/>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753791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C9B1AF40-8A87-166E-D545-128B3801BC7B}"/>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F48F5A4A-8DBA-AA5B-D895-B11D811B9DDF}"/>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a:extLst>
              <a:ext uri="{FF2B5EF4-FFF2-40B4-BE49-F238E27FC236}">
                <a16:creationId xmlns:a16="http://schemas.microsoft.com/office/drawing/2014/main" id="{3A516D76-6FA7-7781-A00E-35444C35B779}"/>
              </a:ext>
            </a:extLst>
          </p:cNvPr>
          <p:cNvSpPr txBox="1">
            <a:spLocks noGrp="1"/>
          </p:cNvSpPr>
          <p:nvPr>
            <p:ph type="ctrTitle"/>
          </p:nvPr>
        </p:nvSpPr>
        <p:spPr>
          <a:xfrm>
            <a:off x="713250" y="376350"/>
            <a:ext cx="7717500" cy="620100"/>
          </a:xfrm>
          <a:prstGeom prst="rect">
            <a:avLst/>
          </a:prstGeom>
        </p:spPr>
        <p:txBody>
          <a:bodyPr spcFirstLastPara="1" wrap="square" lIns="91425" tIns="91425" rIns="91425" bIns="91425" anchor="t" anchorCtr="0">
            <a:noAutofit/>
          </a:bodyPr>
          <a:lstStyle/>
          <a:p>
            <a:pPr algn="ctr"/>
            <a:r>
              <a:rPr lang="en-US" sz="3600" b="1" dirty="0">
                <a:latin typeface="Times New Roman" panose="02020603050405020304" pitchFamily="18" charset="0"/>
                <a:cs typeface="Times New Roman" panose="02020603050405020304" pitchFamily="18" charset="0"/>
              </a:rPr>
              <a:t>SYSTEM IMPLEMENTATION</a:t>
            </a:r>
            <a:endParaRPr lang="en-IN" sz="3200" b="1" dirty="0">
              <a:solidFill>
                <a:schemeClr val="tx1"/>
              </a:solidFill>
              <a:latin typeface="Times New Roman" panose="02020603050405020304" pitchFamily="18" charset="0"/>
              <a:cs typeface="Times New Roman" panose="02020603050405020304" pitchFamily="18" charset="0"/>
              <a:sym typeface="Arial"/>
            </a:endParaRPr>
          </a:p>
        </p:txBody>
      </p:sp>
      <p:sp>
        <p:nvSpPr>
          <p:cNvPr id="24" name="Rectangle 21">
            <a:extLst>
              <a:ext uri="{FF2B5EF4-FFF2-40B4-BE49-F238E27FC236}">
                <a16:creationId xmlns:a16="http://schemas.microsoft.com/office/drawing/2014/main" id="{808012B2-4DDC-31D6-9C2D-B0722B0E0A51}"/>
              </a:ext>
            </a:extLst>
          </p:cNvPr>
          <p:cNvSpPr>
            <a:spLocks noChangeArrowheads="1"/>
          </p:cNvSpPr>
          <p:nvPr/>
        </p:nvSpPr>
        <p:spPr bwMode="auto">
          <a:xfrm>
            <a:off x="635663" y="1114941"/>
            <a:ext cx="802330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DM Sans Medium" pitchFamily="2" charset="0"/>
              </a:rPr>
              <a:t>1.  Main Algorithms Used:</a:t>
            </a:r>
            <a:endParaRPr kumimoji="0" lang="en-US" altLang="en-US" sz="1200" b="0" i="0" u="none" strike="noStrike" cap="none" normalizeH="0" baseline="0" dirty="0">
              <a:ln>
                <a:noFill/>
              </a:ln>
              <a:solidFill>
                <a:schemeClr val="tx1"/>
              </a:solidFill>
              <a:effectLst/>
              <a:latin typeface="DM Sans Medium" pitchFamily="2" charset="0"/>
            </a:endParaRPr>
          </a:p>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DM Sans Medium" pitchFamily="2" charset="0"/>
              </a:rPr>
              <a:t>Pose Detection:</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err="1">
                <a:ln>
                  <a:noFill/>
                </a:ln>
                <a:solidFill>
                  <a:schemeClr val="tx1"/>
                </a:solidFill>
                <a:effectLst/>
                <a:latin typeface="DM Sans Medium" pitchFamily="2" charset="0"/>
              </a:rPr>
              <a:t>OpenPose</a:t>
            </a:r>
            <a:r>
              <a:rPr kumimoji="0" lang="en-US" altLang="en-US" sz="1200" i="0" u="none" strike="noStrike" cap="none" normalizeH="0" baseline="0" dirty="0">
                <a:ln>
                  <a:noFill/>
                </a:ln>
                <a:solidFill>
                  <a:schemeClr val="tx1"/>
                </a:solidFill>
                <a:effectLst/>
                <a:latin typeface="DM Sans Medium" pitchFamily="2" charset="0"/>
              </a:rPr>
              <a:t> or similar model for detecting body landmarks (e.g., joints).</a:t>
            </a:r>
          </a:p>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DM Sans Medium" pitchFamily="2" charset="0"/>
              </a:rPr>
              <a:t>Classification Algorithm:</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latin typeface="DM Sans Medium" pitchFamily="2" charset="0"/>
              </a:rPr>
              <a:t>Logistic Regression (LR) for classifying pose correctness based on joint angles.</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latin typeface="DM Sans Medium" pitchFamily="2" charset="0"/>
              </a:rPr>
              <a:t>Random Forest/Gradient Boosting (optional) for handling noise and complex patterns.</a:t>
            </a:r>
          </a:p>
          <a:p>
            <a:pPr marR="0" lvl="0"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DM Sans Medium" pitchFamily="2" charset="0"/>
              </a:rPr>
              <a:t>2.  Model Information:</a:t>
            </a:r>
          </a:p>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DM Sans Medium" pitchFamily="2" charset="0"/>
              </a:rPr>
              <a:t>Pose Recognition Model:</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latin typeface="DM Sans Medium" pitchFamily="2" charset="0"/>
              </a:rPr>
              <a:t>Uses machine learning to classify physiotherapy poses in real-time.</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latin typeface="DM Sans Medium" pitchFamily="2" charset="0"/>
              </a:rPr>
              <a:t>Trained on labeled data for correct/incorrect pose prediction.</a:t>
            </a:r>
          </a:p>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DM Sans Medium" pitchFamily="2" charset="0"/>
              </a:rPr>
              <a:t>Training:</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DM Sans Medium" pitchFamily="2" charset="0"/>
              </a:rPr>
              <a:t>Model trained using labeled datasets and evaluated with cross-validation.</a:t>
            </a:r>
          </a:p>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DM Sans Medium" pitchFamily="2" charset="0"/>
              </a:rPr>
              <a:t>3.  Dataset Used:</a:t>
            </a:r>
            <a:endParaRPr kumimoji="0" lang="en-US" altLang="en-US" sz="1200" b="0" i="0" u="none" strike="noStrike" cap="none" normalizeH="0" baseline="0" dirty="0">
              <a:ln>
                <a:noFill/>
              </a:ln>
              <a:solidFill>
                <a:schemeClr val="tx1"/>
              </a:solidFill>
              <a:effectLst/>
              <a:latin typeface="DM Sans Medium" pitchFamily="2"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DM Sans Medium" pitchFamily="2" charset="0"/>
              </a:rPr>
              <a:t>Physiotherapy Pose Dataset: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latin typeface="DM Sans Medium" pitchFamily="2" charset="0"/>
              </a:rPr>
              <a:t>Labeled images or videos with body landmarks for different physiotherapy poses.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DM Sans Medium" pitchFamily="2" charset="0"/>
              </a:rPr>
              <a:t>Data Points: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latin typeface="DM Sans Medium" pitchFamily="2" charset="0"/>
              </a:rPr>
              <a:t>Body key points (e.g., elbows, knees) and pose labels (correct/incorrect).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latin typeface="DM Sans Medium" pitchFamily="2" charset="0"/>
              </a:rPr>
              <a:t>Preprocessing: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latin typeface="DM Sans Medium" pitchFamily="2" charset="0"/>
              </a:rPr>
              <a:t>Normalization, alignment, and noise reduction before model training.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DM Sans Medium"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DM Sans Medium" pitchFamily="2" charset="0"/>
            </a:endParaRPr>
          </a:p>
        </p:txBody>
      </p:sp>
    </p:spTree>
    <p:extLst>
      <p:ext uri="{BB962C8B-B14F-4D97-AF65-F5344CB8AC3E}">
        <p14:creationId xmlns:p14="http://schemas.microsoft.com/office/powerpoint/2010/main" val="332736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147" y="687572"/>
            <a:ext cx="5620635" cy="3747090"/>
          </a:xfrm>
          <a:prstGeom prst="rect">
            <a:avLst/>
          </a:prstGeom>
        </p:spPr>
      </p:pic>
    </p:spTree>
    <p:extLst>
      <p:ext uri="{BB962C8B-B14F-4D97-AF65-F5344CB8AC3E}">
        <p14:creationId xmlns:p14="http://schemas.microsoft.com/office/powerpoint/2010/main" val="139339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29" t="13004" r="3270" b="353"/>
          <a:stretch/>
        </p:blipFill>
        <p:spPr>
          <a:xfrm>
            <a:off x="1367886" y="1068104"/>
            <a:ext cx="6675289" cy="3480392"/>
          </a:xfrm>
          <a:prstGeom prst="rect">
            <a:avLst/>
          </a:prstGeom>
        </p:spPr>
      </p:pic>
      <p:sp>
        <p:nvSpPr>
          <p:cNvPr id="6" name="TextBox 5"/>
          <p:cNvSpPr txBox="1"/>
          <p:nvPr/>
        </p:nvSpPr>
        <p:spPr>
          <a:xfrm>
            <a:off x="3670890" y="483329"/>
            <a:ext cx="2353340" cy="584775"/>
          </a:xfrm>
          <a:prstGeom prst="rect">
            <a:avLst/>
          </a:prstGeom>
          <a:noFill/>
        </p:spPr>
        <p:txBody>
          <a:bodyPr wrap="square" rtlCol="0">
            <a:spAutoFit/>
          </a:bodyPr>
          <a:lstStyle/>
          <a:p>
            <a:r>
              <a:rPr lang="en-US" sz="3200" b="1" dirty="0">
                <a:solidFill>
                  <a:schemeClr val="tx1"/>
                </a:solidFill>
                <a:latin typeface="Times New Roman" panose="02020603050405020304" pitchFamily="18" charset="0"/>
                <a:ea typeface="Segoe UI Black" panose="020B0A02040204020203" pitchFamily="34" charset="0"/>
                <a:cs typeface="Times New Roman" panose="02020603050405020304" pitchFamily="18" charset="0"/>
              </a:rPr>
              <a:t>Test Cases</a:t>
            </a:r>
          </a:p>
        </p:txBody>
      </p:sp>
    </p:spTree>
    <p:extLst>
      <p:ext uri="{BB962C8B-B14F-4D97-AF65-F5344CB8AC3E}">
        <p14:creationId xmlns:p14="http://schemas.microsoft.com/office/powerpoint/2010/main" val="240717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91DA10-E166-0D8B-434A-9BAE16626286}"/>
              </a:ext>
            </a:extLst>
          </p:cNvPr>
          <p:cNvPicPr>
            <a:picLocks noChangeAspect="1"/>
          </p:cNvPicPr>
          <p:nvPr/>
        </p:nvPicPr>
        <p:blipFill>
          <a:blip r:embed="rId2"/>
          <a:stretch>
            <a:fillRect/>
          </a:stretch>
        </p:blipFill>
        <p:spPr>
          <a:xfrm>
            <a:off x="2313506" y="1163300"/>
            <a:ext cx="4911498" cy="3366070"/>
          </a:xfrm>
          <a:prstGeom prst="rect">
            <a:avLst/>
          </a:prstGeom>
        </p:spPr>
      </p:pic>
      <p:sp>
        <p:nvSpPr>
          <p:cNvPr id="6" name="TextBox 5"/>
          <p:cNvSpPr txBox="1"/>
          <p:nvPr/>
        </p:nvSpPr>
        <p:spPr>
          <a:xfrm>
            <a:off x="3307080" y="640080"/>
            <a:ext cx="328422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PROJECT PLAN</a:t>
            </a:r>
          </a:p>
        </p:txBody>
      </p:sp>
    </p:spTree>
    <p:extLst>
      <p:ext uri="{BB962C8B-B14F-4D97-AF65-F5344CB8AC3E}">
        <p14:creationId xmlns:p14="http://schemas.microsoft.com/office/powerpoint/2010/main" val="2583130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8B311E8B-6BA8-3134-24F5-585840966E5A}"/>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133C4305-2B09-A8BF-BC5F-F41C8B2D3893}"/>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a:extLst>
              <a:ext uri="{FF2B5EF4-FFF2-40B4-BE49-F238E27FC236}">
                <a16:creationId xmlns:a16="http://schemas.microsoft.com/office/drawing/2014/main" id="{085206FD-DE06-2E58-FCA9-291F6D8B0F37}"/>
              </a:ext>
            </a:extLst>
          </p:cNvPr>
          <p:cNvSpPr txBox="1">
            <a:spLocks noGrp="1"/>
          </p:cNvSpPr>
          <p:nvPr>
            <p:ph type="ctrTitle"/>
          </p:nvPr>
        </p:nvSpPr>
        <p:spPr>
          <a:xfrm>
            <a:off x="713249" y="527424"/>
            <a:ext cx="7717500" cy="6201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sym typeface="Arial"/>
              </a:rPr>
              <a:t>MODULE</a:t>
            </a:r>
            <a:endParaRPr lang="en-IN" sz="3200" b="1" dirty="0">
              <a:solidFill>
                <a:schemeClr val="tx1"/>
              </a:solidFill>
              <a:latin typeface="Times New Roman" panose="02020603050405020304" pitchFamily="18" charset="0"/>
              <a:cs typeface="Times New Roman" panose="02020603050405020304" pitchFamily="18" charset="0"/>
              <a:sym typeface="Arial"/>
            </a:endParaRPr>
          </a:p>
        </p:txBody>
      </p:sp>
      <p:sp>
        <p:nvSpPr>
          <p:cNvPr id="24" name="Rectangle 21">
            <a:extLst>
              <a:ext uri="{FF2B5EF4-FFF2-40B4-BE49-F238E27FC236}">
                <a16:creationId xmlns:a16="http://schemas.microsoft.com/office/drawing/2014/main" id="{4C55F151-6A12-A4C8-CB53-49F7E8AEFC03}"/>
              </a:ext>
            </a:extLst>
          </p:cNvPr>
          <p:cNvSpPr>
            <a:spLocks noChangeArrowheads="1"/>
          </p:cNvSpPr>
          <p:nvPr/>
        </p:nvSpPr>
        <p:spPr bwMode="auto">
          <a:xfrm>
            <a:off x="560346" y="1232924"/>
            <a:ext cx="802330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DM Sans Medium" pitchFamily="2" charset="0"/>
              </a:rPr>
              <a:t>Video/Image Upload: </a:t>
            </a:r>
            <a:r>
              <a:rPr kumimoji="0" lang="en-US" altLang="en-US" i="0" u="none" strike="noStrike" cap="none" normalizeH="0" baseline="0" dirty="0">
                <a:ln>
                  <a:noFill/>
                </a:ln>
                <a:solidFill>
                  <a:schemeClr val="tx1"/>
                </a:solidFill>
                <a:effectLst/>
                <a:latin typeface="DM Sans Medium" pitchFamily="2" charset="0"/>
              </a:rPr>
              <a:t>Allows users to upload or capture videos/images of physiotherapy exercises, with validations for file format and size.</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DM Sans Medium" pitchFamily="2" charset="0"/>
              </a:rPr>
              <a:t>Pose Preprocessing: </a:t>
            </a:r>
            <a:r>
              <a:rPr kumimoji="0" lang="en-US" altLang="en-US" i="0" u="none" strike="noStrike" cap="none" normalizeH="0" baseline="0" dirty="0">
                <a:ln>
                  <a:noFill/>
                </a:ln>
                <a:solidFill>
                  <a:schemeClr val="tx1"/>
                </a:solidFill>
                <a:effectLst/>
                <a:latin typeface="DM Sans Medium" pitchFamily="2" charset="0"/>
              </a:rPr>
              <a:t>Enhances video/image quality through techniques like background removal, stabilization, and noise reduction.</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DM Sans Medium" pitchFamily="2" charset="0"/>
              </a:rPr>
              <a:t>Pose Extraction: </a:t>
            </a:r>
            <a:r>
              <a:rPr kumimoji="0" lang="en-US" altLang="en-US" i="0" u="none" strike="noStrike" cap="none" normalizeH="0" baseline="0" dirty="0">
                <a:ln>
                  <a:noFill/>
                </a:ln>
                <a:solidFill>
                  <a:schemeClr val="tx1"/>
                </a:solidFill>
                <a:effectLst/>
                <a:latin typeface="DM Sans Medium" pitchFamily="2" charset="0"/>
              </a:rPr>
              <a:t>Identifies key body landmarks (e.g., joint positions) using pose estimation models (e.g., </a:t>
            </a:r>
            <a:r>
              <a:rPr kumimoji="0" lang="en-US" altLang="en-US" i="0" u="none" strike="noStrike" cap="none" normalizeH="0" baseline="0" dirty="0" err="1">
                <a:ln>
                  <a:noFill/>
                </a:ln>
                <a:solidFill>
                  <a:schemeClr val="tx1"/>
                </a:solidFill>
                <a:effectLst/>
                <a:latin typeface="DM Sans Medium" pitchFamily="2" charset="0"/>
              </a:rPr>
              <a:t>OpenPose</a:t>
            </a:r>
            <a:r>
              <a:rPr kumimoji="0" lang="en-US" altLang="en-US" i="0" u="none" strike="noStrike" cap="none" normalizeH="0" baseline="0" dirty="0">
                <a:ln>
                  <a:noFill/>
                </a:ln>
                <a:solidFill>
                  <a:schemeClr val="tx1"/>
                </a:solidFill>
                <a:effectLst/>
                <a:latin typeface="DM Sans Medium" pitchFamily="2" charset="0"/>
              </a:rPr>
              <a:t> or </a:t>
            </a:r>
            <a:r>
              <a:rPr kumimoji="0" lang="en-US" altLang="en-US" i="0" u="none" strike="noStrike" cap="none" normalizeH="0" baseline="0" dirty="0" err="1">
                <a:ln>
                  <a:noFill/>
                </a:ln>
                <a:solidFill>
                  <a:schemeClr val="tx1"/>
                </a:solidFill>
                <a:effectLst/>
                <a:latin typeface="DM Sans Medium" pitchFamily="2" charset="0"/>
              </a:rPr>
              <a:t>MediaPipe</a:t>
            </a:r>
            <a:r>
              <a:rPr kumimoji="0" lang="en-US" altLang="en-US" i="0" u="none" strike="noStrike" cap="none" normalizeH="0" baseline="0" dirty="0">
                <a:ln>
                  <a:noFill/>
                </a:ln>
                <a:solidFill>
                  <a:schemeClr val="tx1"/>
                </a:solidFill>
                <a:effectLst/>
                <a:latin typeface="DM Sans Medium" pitchFamily="2" charset="0"/>
              </a:rPr>
              <a:t>).</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DM Sans Medium" pitchFamily="2" charset="0"/>
              </a:rPr>
              <a:t>Pose Analysis: </a:t>
            </a:r>
            <a:r>
              <a:rPr kumimoji="0" lang="en-US" altLang="en-US" i="0" u="none" strike="noStrike" cap="none" normalizeH="0" baseline="0" dirty="0">
                <a:ln>
                  <a:noFill/>
                </a:ln>
                <a:solidFill>
                  <a:schemeClr val="tx1"/>
                </a:solidFill>
                <a:effectLst/>
                <a:latin typeface="DM Sans Medium" pitchFamily="2" charset="0"/>
              </a:rPr>
              <a:t>Analyzes extracted pose information to detect correct or incorrect posture, exercise form, and range of motion.</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DM Sans Medium" pitchFamily="2" charset="0"/>
              </a:rPr>
              <a:t>Classification of Exercise Performance: </a:t>
            </a:r>
            <a:r>
              <a:rPr kumimoji="0" lang="en-US" altLang="en-US" i="0" u="none" strike="noStrike" cap="none" normalizeH="0" baseline="0" dirty="0">
                <a:ln>
                  <a:noFill/>
                </a:ln>
                <a:solidFill>
                  <a:schemeClr val="tx1"/>
                </a:solidFill>
                <a:effectLst/>
                <a:latin typeface="DM Sans Medium" pitchFamily="2" charset="0"/>
              </a:rPr>
              <a:t>Classifies poses into categories such as correct, partially correct, or incorrect based on predefined physiotherapy guidelines.</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DM Sans Medium" pitchFamily="2" charset="0"/>
              </a:rPr>
              <a:t>Result Display: </a:t>
            </a:r>
            <a:r>
              <a:rPr kumimoji="0" lang="en-US" altLang="en-US" i="0" u="none" strike="noStrike" cap="none" normalizeH="0" baseline="0" dirty="0">
                <a:ln>
                  <a:noFill/>
                </a:ln>
                <a:solidFill>
                  <a:schemeClr val="tx1"/>
                </a:solidFill>
                <a:effectLst/>
                <a:latin typeface="DM Sans Medium" pitchFamily="2" charset="0"/>
              </a:rPr>
              <a:t>Displays feedback on exercise performance, with visual cues on errors, confidence and accuracy scores</a:t>
            </a:r>
            <a:r>
              <a:rPr lang="en-US" altLang="en-US" dirty="0">
                <a:solidFill>
                  <a:schemeClr val="tx1"/>
                </a:solidFill>
                <a:latin typeface="DM Sans Medium" pitchFamily="2" charset="0"/>
              </a:rPr>
              <a:t>.</a:t>
            </a:r>
            <a:r>
              <a:rPr kumimoji="0" lang="en-US" altLang="en-US" i="0" u="none" strike="noStrike" cap="none" normalizeH="0" baseline="0" dirty="0">
                <a:ln>
                  <a:noFill/>
                </a:ln>
                <a:solidFill>
                  <a:schemeClr val="tx1"/>
                </a:solidFill>
                <a:effectLst/>
                <a:latin typeface="DM Sans Medium" pitchFamily="2" charset="0"/>
              </a:rPr>
              <a:t> </a:t>
            </a:r>
          </a:p>
        </p:txBody>
      </p:sp>
    </p:spTree>
    <p:extLst>
      <p:ext uri="{BB962C8B-B14F-4D97-AF65-F5344CB8AC3E}">
        <p14:creationId xmlns:p14="http://schemas.microsoft.com/office/powerpoint/2010/main" val="1120394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Google Shape;316;p44"/>
          <p:cNvSpPr txBox="1">
            <a:spLocks noGrp="1"/>
          </p:cNvSpPr>
          <p:nvPr>
            <p:ph type="subTitle" idx="2"/>
          </p:nvPr>
        </p:nvSpPr>
        <p:spPr>
          <a:xfrm>
            <a:off x="2100875" y="1363225"/>
            <a:ext cx="33390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
        <p:nvSpPr>
          <p:cNvPr id="317" name="Google Shape;317;p44"/>
          <p:cNvSpPr txBox="1">
            <a:spLocks noGrp="1"/>
          </p:cNvSpPr>
          <p:nvPr>
            <p:ph type="subTitle" idx="1"/>
          </p:nvPr>
        </p:nvSpPr>
        <p:spPr>
          <a:xfrm>
            <a:off x="2100924" y="1700883"/>
            <a:ext cx="3339000" cy="58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 </a:t>
            </a:r>
            <a:endParaRPr dirty="0"/>
          </a:p>
        </p:txBody>
      </p:sp>
      <p:sp>
        <p:nvSpPr>
          <p:cNvPr id="318" name="Google Shape;318;p44"/>
          <p:cNvSpPr txBox="1">
            <a:spLocks noGrp="1"/>
          </p:cNvSpPr>
          <p:nvPr>
            <p:ph type="ctrTitle"/>
          </p:nvPr>
        </p:nvSpPr>
        <p:spPr>
          <a:xfrm>
            <a:off x="713250" y="542097"/>
            <a:ext cx="7717500" cy="62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latin typeface="Times New Roman" panose="02020603050405020304" pitchFamily="18" charset="0"/>
                <a:cs typeface="Times New Roman" panose="02020603050405020304" pitchFamily="18" charset="0"/>
              </a:rPr>
              <a:t>CONCLUSION</a:t>
            </a:r>
            <a:endParaRPr lang="en-US" dirty="0"/>
          </a:p>
        </p:txBody>
      </p:sp>
      <p:sp>
        <p:nvSpPr>
          <p:cNvPr id="3" name="Subtitle 2">
            <a:extLst>
              <a:ext uri="{FF2B5EF4-FFF2-40B4-BE49-F238E27FC236}">
                <a16:creationId xmlns:a16="http://schemas.microsoft.com/office/drawing/2014/main" id="{CC305C36-2852-4AE1-78C0-2E68632F5834}"/>
              </a:ext>
            </a:extLst>
          </p:cNvPr>
          <p:cNvSpPr>
            <a:spLocks noGrp="1"/>
          </p:cNvSpPr>
          <p:nvPr>
            <p:ph type="subTitle" idx="4"/>
          </p:nvPr>
        </p:nvSpPr>
        <p:spPr/>
        <p:txBody>
          <a:bodyPr/>
          <a:lstStyle/>
          <a:p>
            <a:r>
              <a:rPr lang="en-US" dirty="0"/>
              <a:t> </a:t>
            </a:r>
            <a:endParaRPr lang="en-IN" dirty="0"/>
          </a:p>
        </p:txBody>
      </p:sp>
      <p:sp>
        <p:nvSpPr>
          <p:cNvPr id="5" name="Subtitle 4">
            <a:extLst>
              <a:ext uri="{FF2B5EF4-FFF2-40B4-BE49-F238E27FC236}">
                <a16:creationId xmlns:a16="http://schemas.microsoft.com/office/drawing/2014/main" id="{64B28AD8-82D6-15DA-7C1E-8BB647A819A3}"/>
              </a:ext>
            </a:extLst>
          </p:cNvPr>
          <p:cNvSpPr>
            <a:spLocks noGrp="1"/>
          </p:cNvSpPr>
          <p:nvPr>
            <p:ph type="subTitle" idx="3"/>
          </p:nvPr>
        </p:nvSpPr>
        <p:spPr/>
        <p:txBody>
          <a:bodyPr/>
          <a:lstStyle/>
          <a:p>
            <a:r>
              <a:rPr lang="en-US" dirty="0"/>
              <a:t> </a:t>
            </a:r>
            <a:endParaRPr lang="en-IN" dirty="0"/>
          </a:p>
        </p:txBody>
      </p:sp>
      <p:sp>
        <p:nvSpPr>
          <p:cNvPr id="7" name="Subtitle 6">
            <a:extLst>
              <a:ext uri="{FF2B5EF4-FFF2-40B4-BE49-F238E27FC236}">
                <a16:creationId xmlns:a16="http://schemas.microsoft.com/office/drawing/2014/main" id="{A556C568-35DE-E891-6F92-9B34E5F775DB}"/>
              </a:ext>
            </a:extLst>
          </p:cNvPr>
          <p:cNvSpPr>
            <a:spLocks noGrp="1"/>
          </p:cNvSpPr>
          <p:nvPr>
            <p:ph type="subTitle" idx="6"/>
          </p:nvPr>
        </p:nvSpPr>
        <p:spPr/>
        <p:txBody>
          <a:bodyPr/>
          <a:lstStyle/>
          <a:p>
            <a:r>
              <a:rPr lang="en-US" dirty="0"/>
              <a:t> </a:t>
            </a:r>
            <a:endParaRPr lang="en-IN" dirty="0"/>
          </a:p>
        </p:txBody>
      </p:sp>
      <p:sp>
        <p:nvSpPr>
          <p:cNvPr id="9" name="Subtitle 8">
            <a:extLst>
              <a:ext uri="{FF2B5EF4-FFF2-40B4-BE49-F238E27FC236}">
                <a16:creationId xmlns:a16="http://schemas.microsoft.com/office/drawing/2014/main" id="{1B804B16-41DD-7DD1-3528-D8E429F235C3}"/>
              </a:ext>
            </a:extLst>
          </p:cNvPr>
          <p:cNvSpPr>
            <a:spLocks noGrp="1"/>
          </p:cNvSpPr>
          <p:nvPr>
            <p:ph type="subTitle" idx="5"/>
          </p:nvPr>
        </p:nvSpPr>
        <p:spPr>
          <a:xfrm>
            <a:off x="567776" y="1357312"/>
            <a:ext cx="5140127" cy="2931118"/>
          </a:xfrm>
        </p:spPr>
        <p:txBody>
          <a:bodyPr/>
          <a:lstStyle/>
          <a:p>
            <a:r>
              <a:rPr lang="en-US" dirty="0">
                <a:latin typeface="DM Sans Medium" pitchFamily="2" charset="0"/>
              </a:rPr>
              <a:t>	We will propose physiotherapy posture recognition and correction in the proposed system. The system evaluates a learner’s physiotherapy pose by: </a:t>
            </a:r>
          </a:p>
          <a:p>
            <a:pPr>
              <a:buFont typeface="Arial" panose="020B0604020202020204" pitchFamily="34" charset="0"/>
              <a:buChar char="•"/>
            </a:pPr>
            <a:r>
              <a:rPr lang="en-US" b="1" dirty="0">
                <a:latin typeface="DM Sans Medium" pitchFamily="2" charset="0"/>
              </a:rPr>
              <a:t>Detecting the pose,</a:t>
            </a:r>
          </a:p>
          <a:p>
            <a:pPr>
              <a:buFont typeface="Arial" panose="020B0604020202020204" pitchFamily="34" charset="0"/>
              <a:buChar char="•"/>
            </a:pPr>
            <a:r>
              <a:rPr lang="en-US" b="1" dirty="0">
                <a:latin typeface="DM Sans Medium" pitchFamily="2" charset="0"/>
              </a:rPr>
              <a:t>Measuring the difference in body angles between an instructor’s and a user’s stance, </a:t>
            </a:r>
          </a:p>
          <a:p>
            <a:pPr>
              <a:buFont typeface="Arial" panose="020B0604020202020204" pitchFamily="34" charset="0"/>
              <a:buChar char="•"/>
            </a:pPr>
            <a:r>
              <a:rPr lang="en-US" b="1" dirty="0">
                <a:latin typeface="DM Sans Medium" pitchFamily="2" charset="0"/>
              </a:rPr>
              <a:t>Identifying the erroneous part between the learner and the teacher, and </a:t>
            </a:r>
          </a:p>
          <a:p>
            <a:pPr>
              <a:buFont typeface="Arial" panose="020B0604020202020204" pitchFamily="34" charset="0"/>
              <a:buChar char="•"/>
            </a:pPr>
            <a:r>
              <a:rPr lang="en-US" b="1" dirty="0" err="1">
                <a:latin typeface="DM Sans Medium" pitchFamily="2" charset="0"/>
              </a:rPr>
              <a:t>Categorising</a:t>
            </a:r>
            <a:r>
              <a:rPr lang="en-US" b="1" dirty="0">
                <a:latin typeface="DM Sans Medium" pitchFamily="2" charset="0"/>
              </a:rPr>
              <a:t> the pose into four levels based on the average angle difference.</a:t>
            </a:r>
          </a:p>
        </p:txBody>
      </p:sp>
      <p:pic>
        <p:nvPicPr>
          <p:cNvPr id="10" name="Google Shape;513;p49">
            <a:extLst>
              <a:ext uri="{FF2B5EF4-FFF2-40B4-BE49-F238E27FC236}">
                <a16:creationId xmlns:a16="http://schemas.microsoft.com/office/drawing/2014/main" id="{F50CA9BC-D1D3-4038-5C93-C153D51D9113}"/>
              </a:ext>
            </a:extLst>
          </p:cNvPr>
          <p:cNvPicPr preferRelativeResize="0">
            <a:picLocks/>
          </p:cNvPicPr>
          <p:nvPr/>
        </p:nvPicPr>
        <p:blipFill rotWithShape="1">
          <a:blip r:embed="rId3">
            <a:alphaModFix/>
          </a:blip>
          <a:srcRect l="567" t="25160" r="12157" b="1185"/>
          <a:stretch/>
        </p:blipFill>
        <p:spPr>
          <a:xfrm>
            <a:off x="5772123" y="1896022"/>
            <a:ext cx="2658627" cy="1754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669" y="417920"/>
            <a:ext cx="5439000" cy="878958"/>
          </a:xfrm>
        </p:spPr>
        <p:txBody>
          <a:bodyPr/>
          <a:lstStyle/>
          <a:p>
            <a:r>
              <a:rPr lang="en-US" sz="2400" b="1" dirty="0">
                <a:latin typeface="Times New Roman" panose="02020603050405020304" pitchFamily="18" charset="0"/>
                <a:cs typeface="Times New Roman" panose="02020603050405020304" pitchFamily="18" charset="0"/>
              </a:rPr>
              <a:t>PYSIOTHERAPY</a:t>
            </a:r>
            <a:r>
              <a:rPr lang="en-US" sz="2400" b="1" dirty="0"/>
              <a:t> POSES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24" y="1340251"/>
            <a:ext cx="1672019" cy="23909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456" y="1340252"/>
            <a:ext cx="1630325" cy="2390996"/>
          </a:xfrm>
          <a:prstGeom prst="rect">
            <a:avLst/>
          </a:prstGeom>
        </p:spPr>
      </p:pic>
      <p:sp>
        <p:nvSpPr>
          <p:cNvPr id="10" name="TextBox 9"/>
          <p:cNvSpPr txBox="1"/>
          <p:nvPr/>
        </p:nvSpPr>
        <p:spPr>
          <a:xfrm flipH="1">
            <a:off x="3568995" y="3774620"/>
            <a:ext cx="2105246" cy="307777"/>
          </a:xfrm>
          <a:prstGeom prst="rect">
            <a:avLst/>
          </a:prstGeom>
          <a:noFill/>
        </p:spPr>
        <p:txBody>
          <a:bodyPr wrap="square" rtlCol="0">
            <a:spAutoFit/>
          </a:bodyPr>
          <a:lstStyle/>
          <a:p>
            <a:pPr algn="ctr"/>
            <a:r>
              <a:rPr lang="en-US" b="1" dirty="0">
                <a:solidFill>
                  <a:schemeClr val="dk1"/>
                </a:solidFill>
                <a:latin typeface="Times New Roman" panose="02020603050405020304" pitchFamily="18" charset="0"/>
                <a:cs typeface="Times New Roman" panose="02020603050405020304" pitchFamily="18" charset="0"/>
              </a:rPr>
              <a:t>B. Arm Rotation </a:t>
            </a:r>
          </a:p>
        </p:txBody>
      </p:sp>
      <p:sp>
        <p:nvSpPr>
          <p:cNvPr id="12" name="TextBox 11"/>
          <p:cNvSpPr txBox="1"/>
          <p:nvPr/>
        </p:nvSpPr>
        <p:spPr>
          <a:xfrm>
            <a:off x="749147" y="3731248"/>
            <a:ext cx="2169044" cy="307777"/>
          </a:xfrm>
          <a:prstGeom prst="rect">
            <a:avLst/>
          </a:prstGeom>
          <a:noFill/>
        </p:spPr>
        <p:txBody>
          <a:bodyPr wrap="square" rtlCol="0">
            <a:spAutoFit/>
          </a:bodyPr>
          <a:lstStyle/>
          <a:p>
            <a:pPr algn="ctr"/>
            <a:r>
              <a:rPr lang="en-US" b="1" dirty="0">
                <a:solidFill>
                  <a:schemeClr val="dk1"/>
                </a:solidFill>
                <a:latin typeface="Times New Roman" panose="02020603050405020304" pitchFamily="18" charset="0"/>
                <a:cs typeface="Times New Roman" panose="02020603050405020304" pitchFamily="18" charset="0"/>
                <a:sym typeface="Poppins SemiBold"/>
              </a:rPr>
              <a:t>A. Shoulder Rotations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772" y="1340251"/>
            <a:ext cx="1587795" cy="2390997"/>
          </a:xfrm>
          <a:prstGeom prst="rect">
            <a:avLst/>
          </a:prstGeom>
        </p:spPr>
      </p:pic>
      <p:sp>
        <p:nvSpPr>
          <p:cNvPr id="17" name="TextBox 16"/>
          <p:cNvSpPr txBox="1"/>
          <p:nvPr/>
        </p:nvSpPr>
        <p:spPr>
          <a:xfrm>
            <a:off x="6500036" y="3774620"/>
            <a:ext cx="1545265" cy="307777"/>
          </a:xfrm>
          <a:prstGeom prst="rect">
            <a:avLst/>
          </a:prstGeom>
          <a:noFill/>
        </p:spPr>
        <p:txBody>
          <a:bodyPr wrap="square" rtlCol="0">
            <a:spAutoFit/>
          </a:bodyPr>
          <a:lstStyle/>
          <a:p>
            <a:pPr algn="ctr"/>
            <a:r>
              <a:rPr lang="en-US" b="1" dirty="0">
                <a:solidFill>
                  <a:schemeClr val="dk1"/>
                </a:solidFill>
                <a:latin typeface="Times New Roman" panose="02020603050405020304" pitchFamily="18" charset="0"/>
                <a:cs typeface="Times New Roman" panose="02020603050405020304" pitchFamily="18" charset="0"/>
              </a:rPr>
              <a:t>C. Spinal Twist</a:t>
            </a:r>
          </a:p>
        </p:txBody>
      </p:sp>
    </p:spTree>
    <p:extLst>
      <p:ext uri="{BB962C8B-B14F-4D97-AF65-F5344CB8AC3E}">
        <p14:creationId xmlns:p14="http://schemas.microsoft.com/office/powerpoint/2010/main" val="3385163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7E7CD757-490E-FBF5-66B1-7E635428B63C}"/>
            </a:ext>
          </a:extLst>
        </p:cNvPr>
        <p:cNvGrpSpPr/>
        <p:nvPr/>
      </p:nvGrpSpPr>
      <p:grpSpPr>
        <a:xfrm>
          <a:off x="0" y="0"/>
          <a:ext cx="0" cy="0"/>
          <a:chOff x="0" y="0"/>
          <a:chExt cx="0" cy="0"/>
        </a:xfrm>
      </p:grpSpPr>
      <p:sp>
        <p:nvSpPr>
          <p:cNvPr id="316" name="Google Shape;316;p44">
            <a:extLst>
              <a:ext uri="{FF2B5EF4-FFF2-40B4-BE49-F238E27FC236}">
                <a16:creationId xmlns:a16="http://schemas.microsoft.com/office/drawing/2014/main" id="{202FBF7B-BCB5-C986-7040-14B77AA5756B}"/>
              </a:ext>
            </a:extLst>
          </p:cNvPr>
          <p:cNvSpPr txBox="1">
            <a:spLocks noGrp="1"/>
          </p:cNvSpPr>
          <p:nvPr>
            <p:ph type="subTitle" idx="2"/>
          </p:nvPr>
        </p:nvSpPr>
        <p:spPr>
          <a:xfrm>
            <a:off x="2100875" y="1363225"/>
            <a:ext cx="3339000" cy="38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
        <p:nvSpPr>
          <p:cNvPr id="317" name="Google Shape;317;p44">
            <a:extLst>
              <a:ext uri="{FF2B5EF4-FFF2-40B4-BE49-F238E27FC236}">
                <a16:creationId xmlns:a16="http://schemas.microsoft.com/office/drawing/2014/main" id="{2BD8B4C9-17A4-2216-DE73-46E6E5929A2C}"/>
              </a:ext>
            </a:extLst>
          </p:cNvPr>
          <p:cNvSpPr txBox="1">
            <a:spLocks noGrp="1"/>
          </p:cNvSpPr>
          <p:nvPr>
            <p:ph type="subTitle" idx="1"/>
          </p:nvPr>
        </p:nvSpPr>
        <p:spPr>
          <a:xfrm>
            <a:off x="2100924" y="1700883"/>
            <a:ext cx="3339000" cy="58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 </a:t>
            </a:r>
            <a:endParaRPr dirty="0"/>
          </a:p>
        </p:txBody>
      </p:sp>
      <p:sp>
        <p:nvSpPr>
          <p:cNvPr id="318" name="Google Shape;318;p44">
            <a:extLst>
              <a:ext uri="{FF2B5EF4-FFF2-40B4-BE49-F238E27FC236}">
                <a16:creationId xmlns:a16="http://schemas.microsoft.com/office/drawing/2014/main" id="{0D2C9320-00D0-DC82-CB07-9E97E277B8ED}"/>
              </a:ext>
            </a:extLst>
          </p:cNvPr>
          <p:cNvSpPr txBox="1">
            <a:spLocks noGrp="1"/>
          </p:cNvSpPr>
          <p:nvPr>
            <p:ph type="ctrTitle"/>
          </p:nvPr>
        </p:nvSpPr>
        <p:spPr>
          <a:xfrm>
            <a:off x="713250" y="542097"/>
            <a:ext cx="7717500" cy="62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latin typeface="Times New Roman" panose="02020603050405020304" pitchFamily="18" charset="0"/>
                <a:cs typeface="Times New Roman" panose="02020603050405020304" pitchFamily="18" charset="0"/>
              </a:rPr>
              <a:t>REFRENCES</a:t>
            </a:r>
            <a:endParaRPr sz="36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C6D4EB-47FA-98D8-EE42-D80C7651877D}"/>
              </a:ext>
            </a:extLst>
          </p:cNvPr>
          <p:cNvSpPr>
            <a:spLocks noGrp="1"/>
          </p:cNvSpPr>
          <p:nvPr>
            <p:ph type="subTitle" idx="4"/>
          </p:nvPr>
        </p:nvSpPr>
        <p:spPr/>
        <p:txBody>
          <a:bodyPr/>
          <a:lstStyle/>
          <a:p>
            <a:r>
              <a:rPr lang="en-US" dirty="0"/>
              <a:t> </a:t>
            </a:r>
            <a:endParaRPr lang="en-IN" dirty="0"/>
          </a:p>
        </p:txBody>
      </p:sp>
      <p:sp>
        <p:nvSpPr>
          <p:cNvPr id="5" name="Subtitle 4">
            <a:extLst>
              <a:ext uri="{FF2B5EF4-FFF2-40B4-BE49-F238E27FC236}">
                <a16:creationId xmlns:a16="http://schemas.microsoft.com/office/drawing/2014/main" id="{E4FC1F43-E7B1-0866-19A4-9D9578A6AE98}"/>
              </a:ext>
            </a:extLst>
          </p:cNvPr>
          <p:cNvSpPr>
            <a:spLocks noGrp="1"/>
          </p:cNvSpPr>
          <p:nvPr>
            <p:ph type="subTitle" idx="3"/>
          </p:nvPr>
        </p:nvSpPr>
        <p:spPr/>
        <p:txBody>
          <a:bodyPr/>
          <a:lstStyle/>
          <a:p>
            <a:r>
              <a:rPr lang="en-US" dirty="0"/>
              <a:t> </a:t>
            </a:r>
            <a:endParaRPr lang="en-IN" dirty="0"/>
          </a:p>
        </p:txBody>
      </p:sp>
      <p:sp>
        <p:nvSpPr>
          <p:cNvPr id="7" name="Subtitle 6">
            <a:extLst>
              <a:ext uri="{FF2B5EF4-FFF2-40B4-BE49-F238E27FC236}">
                <a16:creationId xmlns:a16="http://schemas.microsoft.com/office/drawing/2014/main" id="{1AE86B03-C34D-F6F9-5496-15D6BE32184C}"/>
              </a:ext>
            </a:extLst>
          </p:cNvPr>
          <p:cNvSpPr>
            <a:spLocks noGrp="1"/>
          </p:cNvSpPr>
          <p:nvPr>
            <p:ph type="subTitle" idx="6"/>
          </p:nvPr>
        </p:nvSpPr>
        <p:spPr/>
        <p:txBody>
          <a:bodyPr/>
          <a:lstStyle/>
          <a:p>
            <a:r>
              <a:rPr lang="en-US" dirty="0"/>
              <a:t> </a:t>
            </a:r>
            <a:endParaRPr lang="en-IN" dirty="0"/>
          </a:p>
        </p:txBody>
      </p:sp>
      <p:sp>
        <p:nvSpPr>
          <p:cNvPr id="9" name="Subtitle 8">
            <a:extLst>
              <a:ext uri="{FF2B5EF4-FFF2-40B4-BE49-F238E27FC236}">
                <a16:creationId xmlns:a16="http://schemas.microsoft.com/office/drawing/2014/main" id="{9B11DB55-BF74-7411-AF3C-5EDC4C1E7684}"/>
              </a:ext>
            </a:extLst>
          </p:cNvPr>
          <p:cNvSpPr>
            <a:spLocks noGrp="1"/>
          </p:cNvSpPr>
          <p:nvPr>
            <p:ph type="subTitle" idx="5"/>
          </p:nvPr>
        </p:nvSpPr>
        <p:spPr>
          <a:xfrm>
            <a:off x="567776" y="1357312"/>
            <a:ext cx="7065476" cy="2931118"/>
          </a:xfrm>
        </p:spPr>
        <p:txBody>
          <a:bodyPr/>
          <a:lstStyle/>
          <a:p>
            <a:pPr marL="482600" indent="-342900">
              <a:buFont typeface="+mj-lt"/>
              <a:buAutoNum type="arabicPeriod"/>
            </a:pPr>
            <a:r>
              <a:rPr lang="en-IN" sz="1400" dirty="0">
                <a:latin typeface="DM Sans Medium" pitchFamily="2" charset="0"/>
                <a:hlinkClick r:id="rId3"/>
              </a:rPr>
              <a:t>https://arxiv.org/abs/2201.07594</a:t>
            </a:r>
            <a:endParaRPr lang="en-IN" dirty="0">
              <a:latin typeface="DM Sans Medium" pitchFamily="2" charset="0"/>
            </a:endParaRPr>
          </a:p>
          <a:p>
            <a:pPr marL="482600" indent="-342900">
              <a:buFont typeface="+mj-lt"/>
              <a:buAutoNum type="arabicPeriod"/>
            </a:pPr>
            <a:r>
              <a:rPr lang="en-IN" sz="1400" dirty="0">
                <a:latin typeface="DM Sans Medium" pitchFamily="2" charset="0"/>
                <a:hlinkClick r:id="rId4"/>
              </a:rPr>
              <a:t>https://arxiv.org/abs/2004.10362</a:t>
            </a:r>
            <a:endParaRPr lang="en-IN" dirty="0">
              <a:latin typeface="DM Sans Medium" pitchFamily="2" charset="0"/>
            </a:endParaRPr>
          </a:p>
          <a:p>
            <a:pPr marL="482600" indent="-342900">
              <a:buFont typeface="+mj-lt"/>
              <a:buAutoNum type="arabicPeriod"/>
            </a:pPr>
            <a:r>
              <a:rPr lang="en-IN" sz="1400" dirty="0">
                <a:latin typeface="DM Sans Medium" pitchFamily="2" charset="0"/>
                <a:hlinkClick r:id="rId5"/>
              </a:rPr>
              <a:t>https://ieeexplore.ieee.org/abstract/document/8692300</a:t>
            </a:r>
            <a:endParaRPr lang="en-IN" dirty="0">
              <a:latin typeface="DM Sans Medium" pitchFamily="2" charset="0"/>
            </a:endParaRPr>
          </a:p>
          <a:p>
            <a:pPr marL="482600" indent="-342900">
              <a:buFont typeface="+mj-lt"/>
              <a:buAutoNum type="arabicPeriod"/>
            </a:pPr>
            <a:r>
              <a:rPr lang="en-IN" sz="1400" dirty="0">
                <a:latin typeface="DM Sans Medium" pitchFamily="2" charset="0"/>
                <a:hlinkClick r:id="rId6"/>
              </a:rPr>
              <a:t>https://dspace.mit.edu/handle/1721.1/128342</a:t>
            </a:r>
            <a:endParaRPr lang="en-IN" dirty="0">
              <a:latin typeface="DM Sans Medium" pitchFamily="2" charset="0"/>
            </a:endParaRPr>
          </a:p>
          <a:p>
            <a:pPr marL="482600" indent="-342900">
              <a:buFont typeface="+mj-lt"/>
              <a:buAutoNum type="arabicPeriod"/>
            </a:pPr>
            <a:r>
              <a:rPr lang="en-US" sz="1400" dirty="0">
                <a:latin typeface="DM Sans Medium" pitchFamily="2" charset="0"/>
                <a:hlinkClick r:id="rId7"/>
              </a:rPr>
              <a:t>https://ieeexplore.ieee.org/document/8707064</a:t>
            </a:r>
            <a:endParaRPr lang="en-US" dirty="0">
              <a:latin typeface="DM Sans Medium" pitchFamily="2" charset="0"/>
            </a:endParaRPr>
          </a:p>
          <a:p>
            <a:pPr marL="482600" indent="-342900">
              <a:buFont typeface="+mj-lt"/>
              <a:buAutoNum type="arabicPeriod"/>
            </a:pPr>
            <a:r>
              <a:rPr lang="en-IN" sz="1400" dirty="0">
                <a:latin typeface="DM Sans Medium" pitchFamily="2" charset="0"/>
                <a:hlinkClick r:id="rId8"/>
              </a:rPr>
              <a:t>https://ieeexplore.ieee.org/document/9211145</a:t>
            </a:r>
            <a:endParaRPr lang="en-IN" sz="1400" dirty="0">
              <a:latin typeface="DM Sans Medium" pitchFamily="2" charset="0"/>
            </a:endParaRPr>
          </a:p>
          <a:p>
            <a:pPr algn="ctr"/>
            <a:endParaRPr lang="en-IN" sz="1400" dirty="0">
              <a:latin typeface="DM Sans Medium" pitchFamily="2" charset="0"/>
            </a:endParaRPr>
          </a:p>
          <a:p>
            <a:pPr algn="ctr"/>
            <a:endParaRPr lang="en-IN" sz="1400" dirty="0">
              <a:latin typeface="DM Sans Medium" pitchFamily="2" charset="0"/>
            </a:endParaRPr>
          </a:p>
        </p:txBody>
      </p:sp>
    </p:spTree>
    <p:extLst>
      <p:ext uri="{BB962C8B-B14F-4D97-AF65-F5344CB8AC3E}">
        <p14:creationId xmlns:p14="http://schemas.microsoft.com/office/powerpoint/2010/main" val="1155366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1"/>
          <p:cNvSpPr txBox="1">
            <a:spLocks noGrp="1"/>
          </p:cNvSpPr>
          <p:nvPr>
            <p:ph type="subTitle" idx="1"/>
          </p:nvPr>
        </p:nvSpPr>
        <p:spPr>
          <a:xfrm>
            <a:off x="796339" y="2120934"/>
            <a:ext cx="7551317" cy="1035371"/>
          </a:xfrm>
          <a:prstGeom prst="rect">
            <a:avLst/>
          </a:prstGeom>
        </p:spPr>
        <p:txBody>
          <a:bodyPr spcFirstLastPara="1" wrap="square" lIns="91425" tIns="91425" rIns="91425" bIns="91425" anchor="t" anchorCtr="0">
            <a:noAutofit/>
          </a:bodyPr>
          <a:lstStyle/>
          <a:p>
            <a:pPr algn="ctr"/>
            <a:r>
              <a:rPr lang="en-US" sz="1800" dirty="0"/>
              <a:t> </a:t>
            </a:r>
          </a:p>
        </p:txBody>
      </p:sp>
      <p:sp>
        <p:nvSpPr>
          <p:cNvPr id="282" name="Google Shape;282;p41"/>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p:cNvSpPr txBox="1">
            <a:spLocks noGrp="1"/>
          </p:cNvSpPr>
          <p:nvPr>
            <p:ph type="ctrTitle"/>
          </p:nvPr>
        </p:nvSpPr>
        <p:spPr>
          <a:xfrm>
            <a:off x="2167047" y="1570391"/>
            <a:ext cx="4809899" cy="1101085"/>
          </a:xfrm>
          <a:prstGeom prst="rect">
            <a:avLst/>
          </a:prstGeom>
        </p:spPr>
        <p:txBody>
          <a:bodyPr spcFirstLastPara="1" wrap="square" lIns="91425" tIns="91425" rIns="91425" bIns="91425" anchor="t" anchorCtr="0">
            <a:noAutofit/>
          </a:bodyPr>
          <a:lstStyle/>
          <a:p>
            <a:r>
              <a:rPr lang="en-US" sz="6600" b="1" i="0" u="none" strike="noStrike" cap="none" dirty="0">
                <a:latin typeface="Times New Roman"/>
                <a:ea typeface="Times New Roman"/>
                <a:cs typeface="Times New Roman"/>
                <a:sym typeface="Times New Roman"/>
              </a:rPr>
              <a:t>THANK YOU!</a:t>
            </a:r>
            <a:endParaRPr lang="en-IN" sz="6600" dirty="0"/>
          </a:p>
        </p:txBody>
      </p:sp>
    </p:spTree>
    <p:extLst>
      <p:ext uri="{BB962C8B-B14F-4D97-AF65-F5344CB8AC3E}">
        <p14:creationId xmlns:p14="http://schemas.microsoft.com/office/powerpoint/2010/main" val="1869320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0"/>
          <p:cNvSpPr txBox="1">
            <a:spLocks noGrp="1"/>
          </p:cNvSpPr>
          <p:nvPr>
            <p:ph type="subTitle" idx="1"/>
          </p:nvPr>
        </p:nvSpPr>
        <p:spPr>
          <a:xfrm>
            <a:off x="5249424" y="1364673"/>
            <a:ext cx="3381957" cy="3103418"/>
          </a:xfrm>
          <a:prstGeom prst="rect">
            <a:avLst/>
          </a:prstGeom>
        </p:spPr>
        <p:txBody>
          <a:bodyPr spcFirstLastPara="1" wrap="square" lIns="91425" tIns="91425" rIns="91425" bIns="91425" anchor="t" anchorCtr="0">
            <a:noAutofit/>
          </a:bodyPr>
          <a:lstStyle/>
          <a:p>
            <a:pPr marL="285750" indent="-285750" algn="just">
              <a:buFont typeface="Arial" pitchFamily="34" charset="0"/>
              <a:buChar char="•"/>
            </a:pPr>
            <a:r>
              <a:rPr lang="en-US" sz="1400" dirty="0"/>
              <a:t>Human pose estimation is a challenging problem in the discipline of computer vision.</a:t>
            </a:r>
          </a:p>
          <a:p>
            <a:pPr marL="285750" indent="-285750" algn="just">
              <a:buFont typeface="Arial" pitchFamily="34" charset="0"/>
              <a:buChar char="•"/>
            </a:pPr>
            <a:r>
              <a:rPr lang="en-US" sz="1400" dirty="0"/>
              <a:t>To automatically detect a person’s pose in an image is a difficult task as it de pends on a number of aspects such as scale and resolution of the image, illumination variation, background clutter, clothing variations, surroundings, and interaction of humans with the surroundings.</a:t>
            </a:r>
          </a:p>
        </p:txBody>
      </p:sp>
      <p:sp>
        <p:nvSpPr>
          <p:cNvPr id="525" name="Google Shape;525;p50"/>
          <p:cNvSpPr txBox="1">
            <a:spLocks noGrp="1"/>
          </p:cNvSpPr>
          <p:nvPr>
            <p:ph type="ctrTitle"/>
          </p:nvPr>
        </p:nvSpPr>
        <p:spPr>
          <a:xfrm>
            <a:off x="713250" y="542097"/>
            <a:ext cx="7717500" cy="620100"/>
          </a:xfrm>
          <a:prstGeom prst="rect">
            <a:avLst/>
          </a:prstGeom>
        </p:spPr>
        <p:txBody>
          <a:bodyPr spcFirstLastPara="1" wrap="square" lIns="91425" tIns="91425" rIns="91425" bIns="91425" anchor="t" anchorCtr="0">
            <a:noAutofit/>
          </a:bodyPr>
          <a:lstStyle/>
          <a:p>
            <a:r>
              <a:rPr lang="en-US" sz="3600" b="1" dirty="0">
                <a:latin typeface="Times New Roman" panose="02020603050405020304" pitchFamily="18" charset="0"/>
                <a:cs typeface="Times New Roman" panose="02020603050405020304" pitchFamily="18" charset="0"/>
              </a:rPr>
              <a:t>MOTIVATION</a:t>
            </a:r>
          </a:p>
        </p:txBody>
      </p:sp>
      <p:pic>
        <p:nvPicPr>
          <p:cNvPr id="526" name="Google Shape;526;p50"/>
          <p:cNvPicPr preferRelativeResize="0">
            <a:picLocks noGrp="1"/>
          </p:cNvPicPr>
          <p:nvPr>
            <p:ph type="pic" idx="2"/>
          </p:nvPr>
        </p:nvPicPr>
        <p:blipFill rotWithShape="1">
          <a:blip r:embed="rId3">
            <a:alphaModFix/>
          </a:blip>
          <a:srcRect t="26661" b="25386"/>
          <a:stretch/>
        </p:blipFill>
        <p:spPr>
          <a:xfrm>
            <a:off x="1021500" y="1566650"/>
            <a:ext cx="3843300" cy="2765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66"/>
          <p:cNvSpPr/>
          <p:nvPr/>
        </p:nvSpPr>
        <p:spPr>
          <a:xfrm>
            <a:off x="737630" y="1324225"/>
            <a:ext cx="910200" cy="9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3500" dirty="0">
                <a:solidFill>
                  <a:schemeClr val="dk1"/>
                </a:solidFill>
                <a:latin typeface="Poppins SemiBold"/>
                <a:ea typeface="Poppins SemiBold"/>
                <a:cs typeface="Poppins SemiBold"/>
                <a:sym typeface="Poppins SemiBold"/>
              </a:rPr>
              <a:t>01</a:t>
            </a:r>
            <a:endParaRPr sz="3500" dirty="0">
              <a:solidFill>
                <a:schemeClr val="dk1"/>
              </a:solidFill>
              <a:latin typeface="Poppins SemiBold"/>
              <a:ea typeface="Poppins SemiBold"/>
              <a:cs typeface="Poppins SemiBold"/>
              <a:sym typeface="Poppins SemiBold"/>
            </a:endParaRPr>
          </a:p>
        </p:txBody>
      </p:sp>
      <p:sp>
        <p:nvSpPr>
          <p:cNvPr id="1297" name="Google Shape;1297;p66"/>
          <p:cNvSpPr/>
          <p:nvPr/>
        </p:nvSpPr>
        <p:spPr>
          <a:xfrm>
            <a:off x="737630" y="2359200"/>
            <a:ext cx="910200" cy="9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3500" dirty="0">
                <a:solidFill>
                  <a:schemeClr val="dk1"/>
                </a:solidFill>
                <a:latin typeface="Poppins SemiBold"/>
                <a:ea typeface="Poppins SemiBold"/>
                <a:cs typeface="Poppins SemiBold"/>
                <a:sym typeface="Poppins SemiBold"/>
              </a:rPr>
              <a:t>02</a:t>
            </a:r>
            <a:endParaRPr sz="3500" dirty="0">
              <a:solidFill>
                <a:schemeClr val="dk1"/>
              </a:solidFill>
              <a:latin typeface="Poppins SemiBold"/>
              <a:ea typeface="Poppins SemiBold"/>
              <a:cs typeface="Poppins SemiBold"/>
              <a:sym typeface="Poppins SemiBold"/>
            </a:endParaRPr>
          </a:p>
        </p:txBody>
      </p:sp>
      <p:sp>
        <p:nvSpPr>
          <p:cNvPr id="1298" name="Google Shape;1298;p66"/>
          <p:cNvSpPr/>
          <p:nvPr/>
        </p:nvSpPr>
        <p:spPr>
          <a:xfrm>
            <a:off x="737630" y="3394175"/>
            <a:ext cx="910200" cy="9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3500" dirty="0">
                <a:solidFill>
                  <a:schemeClr val="dk1"/>
                </a:solidFill>
                <a:latin typeface="Poppins SemiBold"/>
                <a:ea typeface="Poppins SemiBold"/>
                <a:cs typeface="Poppins SemiBold"/>
                <a:sym typeface="Poppins SemiBold"/>
              </a:rPr>
              <a:t>03</a:t>
            </a:r>
            <a:endParaRPr sz="3500" dirty="0">
              <a:solidFill>
                <a:schemeClr val="dk1"/>
              </a:solidFill>
              <a:latin typeface="Poppins SemiBold"/>
              <a:ea typeface="Poppins SemiBold"/>
              <a:cs typeface="Poppins SemiBold"/>
              <a:sym typeface="Poppins SemiBold"/>
            </a:endParaRPr>
          </a:p>
        </p:txBody>
      </p:sp>
      <p:sp>
        <p:nvSpPr>
          <p:cNvPr id="1299" name="Google Shape;1299;p66"/>
          <p:cNvSpPr/>
          <p:nvPr/>
        </p:nvSpPr>
        <p:spPr>
          <a:xfrm>
            <a:off x="3309315" y="1841713"/>
            <a:ext cx="910200" cy="9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3500">
                <a:solidFill>
                  <a:schemeClr val="dk1"/>
                </a:solidFill>
                <a:latin typeface="Poppins SemiBold"/>
                <a:ea typeface="Poppins SemiBold"/>
                <a:cs typeface="Poppins SemiBold"/>
                <a:sym typeface="Poppins SemiBold"/>
              </a:rPr>
              <a:t>05</a:t>
            </a:r>
            <a:endParaRPr sz="3500">
              <a:solidFill>
                <a:schemeClr val="dk1"/>
              </a:solidFill>
              <a:latin typeface="Poppins SemiBold"/>
              <a:ea typeface="Poppins SemiBold"/>
              <a:cs typeface="Poppins SemiBold"/>
              <a:sym typeface="Poppins SemiBold"/>
            </a:endParaRPr>
          </a:p>
        </p:txBody>
      </p:sp>
      <p:sp>
        <p:nvSpPr>
          <p:cNvPr id="1300" name="Google Shape;1300;p66"/>
          <p:cNvSpPr/>
          <p:nvPr/>
        </p:nvSpPr>
        <p:spPr>
          <a:xfrm>
            <a:off x="5881000" y="2359200"/>
            <a:ext cx="910200" cy="9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3500">
                <a:solidFill>
                  <a:schemeClr val="dk1"/>
                </a:solidFill>
                <a:latin typeface="Poppins SemiBold"/>
                <a:ea typeface="Poppins SemiBold"/>
                <a:cs typeface="Poppins SemiBold"/>
                <a:sym typeface="Poppins SemiBold"/>
              </a:rPr>
              <a:t>06</a:t>
            </a:r>
            <a:endParaRPr sz="3500">
              <a:solidFill>
                <a:schemeClr val="dk1"/>
              </a:solidFill>
              <a:latin typeface="Poppins SemiBold"/>
              <a:ea typeface="Poppins SemiBold"/>
              <a:cs typeface="Poppins SemiBold"/>
              <a:sym typeface="Poppins SemiBold"/>
            </a:endParaRPr>
          </a:p>
        </p:txBody>
      </p:sp>
      <p:sp>
        <p:nvSpPr>
          <p:cNvPr id="1301" name="Google Shape;1301;p66"/>
          <p:cNvSpPr/>
          <p:nvPr/>
        </p:nvSpPr>
        <p:spPr>
          <a:xfrm>
            <a:off x="3309340" y="2876688"/>
            <a:ext cx="910200" cy="9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3500">
                <a:solidFill>
                  <a:schemeClr val="dk1"/>
                </a:solidFill>
                <a:latin typeface="Poppins SemiBold"/>
                <a:ea typeface="Poppins SemiBold"/>
                <a:cs typeface="Poppins SemiBold"/>
                <a:sym typeface="Poppins SemiBold"/>
              </a:rPr>
              <a:t>04</a:t>
            </a:r>
            <a:endParaRPr sz="3500">
              <a:solidFill>
                <a:schemeClr val="dk1"/>
              </a:solidFill>
              <a:latin typeface="Poppins SemiBold"/>
              <a:ea typeface="Poppins SemiBold"/>
              <a:cs typeface="Poppins SemiBold"/>
              <a:sym typeface="Poppins SemiBold"/>
            </a:endParaRPr>
          </a:p>
        </p:txBody>
      </p:sp>
      <p:sp>
        <p:nvSpPr>
          <p:cNvPr id="1302" name="Google Shape;1302;p66"/>
          <p:cNvSpPr txBox="1">
            <a:spLocks noGrp="1"/>
          </p:cNvSpPr>
          <p:nvPr>
            <p:ph type="ctrTitle"/>
          </p:nvPr>
        </p:nvSpPr>
        <p:spPr>
          <a:xfrm>
            <a:off x="713250" y="542097"/>
            <a:ext cx="7717500" cy="62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b="1" dirty="0">
                <a:solidFill>
                  <a:schemeClr val="tx1"/>
                </a:solidFill>
                <a:effectLst/>
                <a:latin typeface="Times New Roman" panose="02020603050405020304" pitchFamily="18" charset="0"/>
                <a:cs typeface="Times New Roman" panose="02020603050405020304" pitchFamily="18" charset="0"/>
              </a:rPr>
              <a:t>OBJECTIVE </a:t>
            </a:r>
            <a:endParaRPr dirty="0"/>
          </a:p>
        </p:txBody>
      </p:sp>
      <p:sp>
        <p:nvSpPr>
          <p:cNvPr id="1303" name="Google Shape;1303;p66"/>
          <p:cNvSpPr txBox="1"/>
          <p:nvPr/>
        </p:nvSpPr>
        <p:spPr>
          <a:xfrm>
            <a:off x="6634582" y="659111"/>
            <a:ext cx="1623900" cy="58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DM Sans Medium"/>
              <a:ea typeface="DM Sans Medium"/>
              <a:cs typeface="DM Sans Medium"/>
              <a:sym typeface="DM Sans Medium"/>
            </a:endParaRPr>
          </a:p>
        </p:txBody>
      </p:sp>
      <p:sp>
        <p:nvSpPr>
          <p:cNvPr id="1304" name="Google Shape;1304;p66"/>
          <p:cNvSpPr txBox="1"/>
          <p:nvPr/>
        </p:nvSpPr>
        <p:spPr>
          <a:xfrm>
            <a:off x="1660800" y="1398859"/>
            <a:ext cx="1623900" cy="750459"/>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DM Sans Medium"/>
              </a:rPr>
              <a:t>Promoting self-awareness and breath control.</a:t>
            </a:r>
            <a:endParaRPr lang="en-IN" dirty="0">
              <a:solidFill>
                <a:schemeClr val="dk1"/>
              </a:solidFill>
              <a:latin typeface="DM Sans Medium"/>
              <a:sym typeface="Poppins SemiBold"/>
            </a:endParaRPr>
          </a:p>
        </p:txBody>
      </p:sp>
      <p:sp>
        <p:nvSpPr>
          <p:cNvPr id="1306" name="Google Shape;1306;p66"/>
          <p:cNvSpPr txBox="1"/>
          <p:nvPr/>
        </p:nvSpPr>
        <p:spPr>
          <a:xfrm>
            <a:off x="1639450" y="2170941"/>
            <a:ext cx="1788367" cy="113038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DM Sans Medium"/>
              </a:rPr>
              <a:t>Supporting deep relaxation for mental and emotional well-being.</a:t>
            </a:r>
            <a:endParaRPr dirty="0">
              <a:solidFill>
                <a:schemeClr val="dk1"/>
              </a:solidFill>
              <a:latin typeface="DM Sans Medium"/>
              <a:sym typeface="Poppins SemiBold"/>
            </a:endParaRPr>
          </a:p>
        </p:txBody>
      </p:sp>
      <p:sp>
        <p:nvSpPr>
          <p:cNvPr id="1307" name="Google Shape;1307;p66"/>
          <p:cNvSpPr txBox="1"/>
          <p:nvPr/>
        </p:nvSpPr>
        <p:spPr>
          <a:xfrm>
            <a:off x="4232481" y="2134051"/>
            <a:ext cx="1623900" cy="58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DM Sans Medium"/>
              <a:ea typeface="DM Sans Medium"/>
              <a:cs typeface="DM Sans Medium"/>
              <a:sym typeface="DM Sans Medium"/>
            </a:endParaRPr>
          </a:p>
        </p:txBody>
      </p:sp>
      <p:sp>
        <p:nvSpPr>
          <p:cNvPr id="1308" name="Google Shape;1308;p66"/>
          <p:cNvSpPr txBox="1"/>
          <p:nvPr/>
        </p:nvSpPr>
        <p:spPr>
          <a:xfrm>
            <a:off x="4238943" y="1857492"/>
            <a:ext cx="1745600" cy="87864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DM Sans Medium"/>
              </a:rPr>
              <a:t>Offering remote access with real-time corrective feedback.</a:t>
            </a:r>
            <a:endParaRPr dirty="0">
              <a:solidFill>
                <a:schemeClr val="dk1"/>
              </a:solidFill>
              <a:latin typeface="DM Sans Medium"/>
              <a:sym typeface="Poppins SemiBold"/>
            </a:endParaRPr>
          </a:p>
        </p:txBody>
      </p:sp>
      <p:sp>
        <p:nvSpPr>
          <p:cNvPr id="1309" name="Google Shape;1309;p66"/>
          <p:cNvSpPr txBox="1"/>
          <p:nvPr/>
        </p:nvSpPr>
        <p:spPr>
          <a:xfrm>
            <a:off x="1660800" y="3685288"/>
            <a:ext cx="1623900" cy="58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DM Sans Medium"/>
              <a:ea typeface="DM Sans Medium"/>
              <a:cs typeface="DM Sans Medium"/>
              <a:sym typeface="DM Sans Medium"/>
            </a:endParaRPr>
          </a:p>
        </p:txBody>
      </p:sp>
      <p:sp>
        <p:nvSpPr>
          <p:cNvPr id="1310" name="Google Shape;1310;p66"/>
          <p:cNvSpPr txBox="1"/>
          <p:nvPr/>
        </p:nvSpPr>
        <p:spPr>
          <a:xfrm>
            <a:off x="1660800" y="4148041"/>
            <a:ext cx="1623900" cy="40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DM Sans Medium"/>
              </a:rPr>
              <a:t>Strengthening the mind-body connection through guided poses.</a:t>
            </a:r>
            <a:endParaRPr dirty="0">
              <a:solidFill>
                <a:schemeClr val="dk1"/>
              </a:solidFill>
              <a:latin typeface="DM Sans Medium"/>
              <a:sym typeface="Poppins SemiBold"/>
            </a:endParaRPr>
          </a:p>
        </p:txBody>
      </p:sp>
      <p:sp>
        <p:nvSpPr>
          <p:cNvPr id="1311" name="Google Shape;1311;p66"/>
          <p:cNvSpPr txBox="1"/>
          <p:nvPr/>
        </p:nvSpPr>
        <p:spPr>
          <a:xfrm>
            <a:off x="4232475" y="3167450"/>
            <a:ext cx="1623900" cy="58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DM Sans Medium"/>
              <a:ea typeface="DM Sans Medium"/>
              <a:cs typeface="DM Sans Medium"/>
              <a:sym typeface="DM Sans Medium"/>
            </a:endParaRPr>
          </a:p>
        </p:txBody>
      </p:sp>
      <p:sp>
        <p:nvSpPr>
          <p:cNvPr id="1312" name="Google Shape;1312;p66"/>
          <p:cNvSpPr txBox="1"/>
          <p:nvPr/>
        </p:nvSpPr>
        <p:spPr>
          <a:xfrm>
            <a:off x="4271685" y="2935262"/>
            <a:ext cx="1623900" cy="846467"/>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DM Sans Medium"/>
              </a:rPr>
              <a:t>Improving overall health by challenging both mind and body.</a:t>
            </a:r>
            <a:endParaRPr dirty="0">
              <a:solidFill>
                <a:schemeClr val="dk1"/>
              </a:solidFill>
              <a:latin typeface="DM Sans Medium"/>
              <a:sym typeface="Poppins SemiBold"/>
            </a:endParaRPr>
          </a:p>
        </p:txBody>
      </p:sp>
      <p:sp>
        <p:nvSpPr>
          <p:cNvPr id="1313" name="Google Shape;1313;p66"/>
          <p:cNvSpPr txBox="1"/>
          <p:nvPr/>
        </p:nvSpPr>
        <p:spPr>
          <a:xfrm>
            <a:off x="6804132" y="2650307"/>
            <a:ext cx="1623900" cy="58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DM Sans Medium"/>
              <a:ea typeface="DM Sans Medium"/>
              <a:cs typeface="DM Sans Medium"/>
              <a:sym typeface="DM Sans Medium"/>
            </a:endParaRPr>
          </a:p>
        </p:txBody>
      </p:sp>
      <p:sp>
        <p:nvSpPr>
          <p:cNvPr id="1314" name="Google Shape;1314;p66"/>
          <p:cNvSpPr txBox="1"/>
          <p:nvPr/>
        </p:nvSpPr>
        <p:spPr>
          <a:xfrm>
            <a:off x="6834053" y="2503214"/>
            <a:ext cx="1623900" cy="127851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DM Sans Medium"/>
              </a:rPr>
              <a:t>Tracking progress to help users monitor and improve their performance over time.</a:t>
            </a:r>
            <a:endParaRPr dirty="0">
              <a:solidFill>
                <a:schemeClr val="dk1"/>
              </a:solidFill>
              <a:latin typeface="DM Sans Medium"/>
              <a:sym typeface="Poppins SemiBold"/>
            </a:endParaRPr>
          </a:p>
        </p:txBody>
      </p:sp>
      <p:cxnSp>
        <p:nvCxnSpPr>
          <p:cNvPr id="1315" name="Google Shape;1315;p66"/>
          <p:cNvCxnSpPr>
            <a:stCxn id="1296" idx="4"/>
            <a:endCxn id="1297" idx="0"/>
          </p:cNvCxnSpPr>
          <p:nvPr/>
        </p:nvCxnSpPr>
        <p:spPr>
          <a:xfrm rot="-5400000" flipH="1">
            <a:off x="1130630" y="2296525"/>
            <a:ext cx="124800" cy="6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1316" name="Google Shape;1316;p66"/>
          <p:cNvCxnSpPr>
            <a:stCxn id="1297" idx="4"/>
            <a:endCxn id="1298" idx="0"/>
          </p:cNvCxnSpPr>
          <p:nvPr/>
        </p:nvCxnSpPr>
        <p:spPr>
          <a:xfrm rot="-5400000" flipH="1">
            <a:off x="1130630" y="3331500"/>
            <a:ext cx="124800" cy="6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1317" name="Google Shape;1317;p66"/>
          <p:cNvCxnSpPr>
            <a:stCxn id="1298" idx="4"/>
            <a:endCxn id="1301" idx="4"/>
          </p:cNvCxnSpPr>
          <p:nvPr/>
        </p:nvCxnSpPr>
        <p:spPr>
          <a:xfrm rot="-5400000">
            <a:off x="2219780" y="2759825"/>
            <a:ext cx="517500" cy="2571600"/>
          </a:xfrm>
          <a:prstGeom prst="bentConnector3">
            <a:avLst>
              <a:gd name="adj1" fmla="val -46014"/>
            </a:avLst>
          </a:prstGeom>
          <a:noFill/>
          <a:ln w="9525" cap="flat" cmpd="sng">
            <a:solidFill>
              <a:schemeClr val="dk1"/>
            </a:solidFill>
            <a:prstDash val="solid"/>
            <a:round/>
            <a:headEnd type="none" w="med" len="med"/>
            <a:tailEnd type="none" w="med" len="med"/>
          </a:ln>
        </p:spPr>
      </p:cxnSp>
      <p:cxnSp>
        <p:nvCxnSpPr>
          <p:cNvPr id="1318" name="Google Shape;1318;p66"/>
          <p:cNvCxnSpPr>
            <a:stCxn id="1301" idx="0"/>
            <a:endCxn id="1299" idx="4"/>
          </p:cNvCxnSpPr>
          <p:nvPr/>
        </p:nvCxnSpPr>
        <p:spPr>
          <a:xfrm rot="-5400000">
            <a:off x="3702340" y="2813988"/>
            <a:ext cx="124800" cy="600"/>
          </a:xfrm>
          <a:prstGeom prst="bentConnector3">
            <a:avLst>
              <a:gd name="adj1" fmla="val 49990"/>
            </a:avLst>
          </a:prstGeom>
          <a:noFill/>
          <a:ln w="9525" cap="flat" cmpd="sng">
            <a:solidFill>
              <a:schemeClr val="dk1"/>
            </a:solidFill>
            <a:prstDash val="solid"/>
            <a:round/>
            <a:headEnd type="none" w="med" len="med"/>
            <a:tailEnd type="none" w="med" len="med"/>
          </a:ln>
        </p:spPr>
      </p:cxnSp>
      <p:cxnSp>
        <p:nvCxnSpPr>
          <p:cNvPr id="1319" name="Google Shape;1319;p66"/>
          <p:cNvCxnSpPr>
            <a:stCxn id="1299" idx="0"/>
            <a:endCxn id="1300" idx="0"/>
          </p:cNvCxnSpPr>
          <p:nvPr/>
        </p:nvCxnSpPr>
        <p:spPr>
          <a:xfrm rot="-5400000" flipH="1">
            <a:off x="4791465" y="814663"/>
            <a:ext cx="517500" cy="2571600"/>
          </a:xfrm>
          <a:prstGeom prst="bentConnector3">
            <a:avLst>
              <a:gd name="adj1" fmla="val -46014"/>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1"/>
          <p:cNvSpPr txBox="1">
            <a:spLocks noGrp="1"/>
          </p:cNvSpPr>
          <p:nvPr>
            <p:ph type="subTitle" idx="1"/>
          </p:nvPr>
        </p:nvSpPr>
        <p:spPr>
          <a:xfrm>
            <a:off x="796340" y="2248155"/>
            <a:ext cx="7551317" cy="1035371"/>
          </a:xfrm>
          <a:prstGeom prst="rect">
            <a:avLst/>
          </a:prstGeom>
        </p:spPr>
        <p:txBody>
          <a:bodyPr spcFirstLastPara="1" wrap="square" lIns="91425" tIns="91425" rIns="91425" bIns="91425" anchor="t" anchorCtr="0">
            <a:noAutofit/>
          </a:bodyPr>
          <a:lstStyle/>
          <a:p>
            <a:pPr marL="0" indent="0" algn="ctr">
              <a:spcAft>
                <a:spcPts val="1200"/>
              </a:spcAft>
            </a:pPr>
            <a:r>
              <a:rPr lang="en-US" dirty="0"/>
              <a:t>The system uses a PC camera to detect body poses, compares user poses with an instructor’s, and suggests corrections when deviations exceed a set threshold. This approach allows users to practice physiotherapy remotely.</a:t>
            </a:r>
          </a:p>
          <a:p>
            <a:pPr marL="0" lvl="0" indent="0" algn="ctr" rtl="0">
              <a:spcBef>
                <a:spcPts val="0"/>
              </a:spcBef>
              <a:spcAft>
                <a:spcPts val="1200"/>
              </a:spcAft>
              <a:buNone/>
            </a:pPr>
            <a:r>
              <a:rPr lang="en-US" dirty="0"/>
              <a:t> </a:t>
            </a:r>
            <a:endParaRPr dirty="0"/>
          </a:p>
        </p:txBody>
      </p:sp>
      <p:sp>
        <p:nvSpPr>
          <p:cNvPr id="282" name="Google Shape;282;p41"/>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p:cNvSpPr txBox="1">
            <a:spLocks noGrp="1"/>
          </p:cNvSpPr>
          <p:nvPr>
            <p:ph type="ctrTitle"/>
          </p:nvPr>
        </p:nvSpPr>
        <p:spPr>
          <a:xfrm>
            <a:off x="713249" y="1350145"/>
            <a:ext cx="7717500" cy="620100"/>
          </a:xfrm>
          <a:prstGeom prst="rect">
            <a:avLst/>
          </a:prstGeom>
        </p:spPr>
        <p:txBody>
          <a:bodyPr spcFirstLastPara="1" wrap="square" lIns="91425" tIns="91425" rIns="91425" bIns="91425" anchor="t" anchorCtr="0">
            <a:noAutofit/>
          </a:bodyPr>
          <a:lstStyle/>
          <a:p>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PROBLEM STATEMENT </a:t>
            </a:r>
            <a:endParaRPr lang="en-IN"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B9758755-711F-7A71-425A-9EB7A8D3E756}"/>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03388254-EF6B-B3CB-11FE-C85B4086A65D}"/>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a:extLst>
              <a:ext uri="{FF2B5EF4-FFF2-40B4-BE49-F238E27FC236}">
                <a16:creationId xmlns:a16="http://schemas.microsoft.com/office/drawing/2014/main" id="{28054EF4-7D84-BE49-E312-B1F0FC03765E}"/>
              </a:ext>
            </a:extLst>
          </p:cNvPr>
          <p:cNvSpPr txBox="1">
            <a:spLocks noGrp="1"/>
          </p:cNvSpPr>
          <p:nvPr>
            <p:ph type="ctrTitle"/>
          </p:nvPr>
        </p:nvSpPr>
        <p:spPr>
          <a:xfrm>
            <a:off x="692172" y="376350"/>
            <a:ext cx="7717500" cy="620100"/>
          </a:xfrm>
          <a:prstGeom prst="rect">
            <a:avLst/>
          </a:prstGeom>
        </p:spPr>
        <p:txBody>
          <a:bodyPr spcFirstLastPara="1" wrap="square" lIns="91425" tIns="91425" rIns="91425" bIns="91425" anchor="t" anchorCtr="0">
            <a:noAutofit/>
          </a:bodyPr>
          <a:lstStyle/>
          <a:p>
            <a:r>
              <a:rPr lang="en-US" sz="3200" b="1" dirty="0">
                <a:solidFill>
                  <a:schemeClr val="tx1"/>
                </a:solidFill>
                <a:latin typeface="Times New Roman" panose="02020603050405020304" pitchFamily="18" charset="0"/>
                <a:cs typeface="Times New Roman" panose="02020603050405020304" pitchFamily="18" charset="0"/>
              </a:rPr>
              <a:t>LITREATURE SURVEY</a:t>
            </a:r>
            <a:endParaRPr lang="en-IN" sz="32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D3006682-E0E0-731D-1164-A4D0AC54FD3C}"/>
              </a:ext>
            </a:extLst>
          </p:cNvPr>
          <p:cNvGraphicFramePr>
            <a:graphicFrameLocks noGrp="1"/>
          </p:cNvGraphicFramePr>
          <p:nvPr>
            <p:extLst>
              <p:ext uri="{D42A27DB-BD31-4B8C-83A1-F6EECF244321}">
                <p14:modId xmlns:p14="http://schemas.microsoft.com/office/powerpoint/2010/main" val="1933417951"/>
              </p:ext>
            </p:extLst>
          </p:nvPr>
        </p:nvGraphicFramePr>
        <p:xfrm>
          <a:off x="796065" y="996450"/>
          <a:ext cx="7551869" cy="3657600"/>
        </p:xfrm>
        <a:graphic>
          <a:graphicData uri="http://schemas.openxmlformats.org/drawingml/2006/table">
            <a:tbl>
              <a:tblPr firstRow="1" bandRow="1">
                <a:tableStyleId>{0A75D916-765F-4C0B-A504-DD4CC3AD384E}</a:tableStyleId>
              </a:tblPr>
              <a:tblGrid>
                <a:gridCol w="1237130">
                  <a:extLst>
                    <a:ext uri="{9D8B030D-6E8A-4147-A177-3AD203B41FA5}">
                      <a16:colId xmlns:a16="http://schemas.microsoft.com/office/drawing/2014/main" val="2089317943"/>
                    </a:ext>
                  </a:extLst>
                </a:gridCol>
                <a:gridCol w="1624405">
                  <a:extLst>
                    <a:ext uri="{9D8B030D-6E8A-4147-A177-3AD203B41FA5}">
                      <a16:colId xmlns:a16="http://schemas.microsoft.com/office/drawing/2014/main" val="3177639834"/>
                    </a:ext>
                  </a:extLst>
                </a:gridCol>
                <a:gridCol w="1656677">
                  <a:extLst>
                    <a:ext uri="{9D8B030D-6E8A-4147-A177-3AD203B41FA5}">
                      <a16:colId xmlns:a16="http://schemas.microsoft.com/office/drawing/2014/main" val="2531746905"/>
                    </a:ext>
                  </a:extLst>
                </a:gridCol>
                <a:gridCol w="3033657">
                  <a:extLst>
                    <a:ext uri="{9D8B030D-6E8A-4147-A177-3AD203B41FA5}">
                      <a16:colId xmlns:a16="http://schemas.microsoft.com/office/drawing/2014/main" val="445538"/>
                    </a:ext>
                  </a:extLst>
                </a:gridCol>
              </a:tblGrid>
              <a:tr h="260162">
                <a:tc>
                  <a:txBody>
                    <a:bodyPr/>
                    <a:lstStyle/>
                    <a:p>
                      <a:pPr algn="ctr"/>
                      <a:r>
                        <a:rPr lang="en-US" sz="1200" dirty="0">
                          <a:latin typeface="DM Sans Medium" pitchFamily="2" charset="0"/>
                        </a:rPr>
                        <a:t>Title</a:t>
                      </a:r>
                      <a:endParaRPr lang="en-IN" sz="1200" dirty="0">
                        <a:latin typeface="DM Sans Medium" pitchFamily="2" charset="0"/>
                      </a:endParaRPr>
                    </a:p>
                  </a:txBody>
                  <a:tcPr/>
                </a:tc>
                <a:tc>
                  <a:txBody>
                    <a:bodyPr/>
                    <a:lstStyle/>
                    <a:p>
                      <a:pPr algn="ctr"/>
                      <a:r>
                        <a:rPr lang="en-US" sz="1200" dirty="0">
                          <a:latin typeface="DM Sans Medium" pitchFamily="2" charset="0"/>
                        </a:rPr>
                        <a:t>Publication</a:t>
                      </a:r>
                      <a:endParaRPr lang="en-IN" sz="1200" dirty="0">
                        <a:latin typeface="DM Sans Medium" pitchFamily="2" charset="0"/>
                      </a:endParaRPr>
                    </a:p>
                  </a:txBody>
                  <a:tcPr/>
                </a:tc>
                <a:tc>
                  <a:txBody>
                    <a:bodyPr/>
                    <a:lstStyle/>
                    <a:p>
                      <a:pPr algn="ctr"/>
                      <a:r>
                        <a:rPr lang="en-US" sz="1200" dirty="0">
                          <a:latin typeface="DM Sans Medium" pitchFamily="2" charset="0"/>
                        </a:rPr>
                        <a:t>Author</a:t>
                      </a:r>
                      <a:endParaRPr lang="en-IN" sz="1200" dirty="0">
                        <a:latin typeface="DM Sans Medium" pitchFamily="2" charset="0"/>
                      </a:endParaRPr>
                    </a:p>
                  </a:txBody>
                  <a:tcPr/>
                </a:tc>
                <a:tc>
                  <a:txBody>
                    <a:bodyPr/>
                    <a:lstStyle/>
                    <a:p>
                      <a:pPr algn="ctr"/>
                      <a:r>
                        <a:rPr lang="en-US" sz="1200" dirty="0">
                          <a:latin typeface="DM Sans Medium" pitchFamily="2" charset="0"/>
                        </a:rPr>
                        <a:t>Abstract</a:t>
                      </a:r>
                      <a:endParaRPr lang="en-IN" sz="1200" dirty="0">
                        <a:latin typeface="DM Sans Medium" pitchFamily="2" charset="0"/>
                      </a:endParaRPr>
                    </a:p>
                  </a:txBody>
                  <a:tcPr/>
                </a:tc>
                <a:extLst>
                  <a:ext uri="{0D108BD9-81ED-4DB2-BD59-A6C34878D82A}">
                    <a16:rowId xmlns:a16="http://schemas.microsoft.com/office/drawing/2014/main" val="1188636596"/>
                  </a:ext>
                </a:extLst>
              </a:tr>
              <a:tr h="3178543">
                <a:tc>
                  <a:txBody>
                    <a:bodyPr/>
                    <a:lstStyle/>
                    <a:p>
                      <a:pPr algn="ctr"/>
                      <a:r>
                        <a:rPr lang="en-US" sz="1200" dirty="0">
                          <a:latin typeface="DM Sans Medium" pitchFamily="2" charset="0"/>
                        </a:rPr>
                        <a:t>1.</a:t>
                      </a:r>
                    </a:p>
                    <a:p>
                      <a:pPr algn="ctr"/>
                      <a:r>
                        <a:rPr lang="en-US" sz="1200" dirty="0">
                          <a:latin typeface="DM Sans Medium" pitchFamily="2" charset="0"/>
                        </a:rPr>
                        <a:t>Real-time Recognition of Yoga Poses using computer Vision for Smart Health Care</a:t>
                      </a:r>
                    </a:p>
                    <a:p>
                      <a:pPr algn="ctr"/>
                      <a:r>
                        <a:rPr lang="en-US" sz="1200" dirty="0">
                          <a:latin typeface="DM Sans Medium" pitchFamily="2" charset="0"/>
                        </a:rPr>
                        <a:t>(2022)</a:t>
                      </a:r>
                      <a:endParaRPr lang="en-IN" sz="1200" dirty="0">
                        <a:latin typeface="DM Sans Medium" pitchFamily="2" charset="0"/>
                      </a:endParaRPr>
                    </a:p>
                  </a:txBody>
                  <a:tcPr/>
                </a:tc>
                <a:tc>
                  <a:txBody>
                    <a:bodyPr/>
                    <a:lstStyle/>
                    <a:p>
                      <a:pPr algn="ctr"/>
                      <a:r>
                        <a:rPr lang="en-IN" sz="1200" dirty="0">
                          <a:latin typeface="DM Sans Medium" pitchFamily="2" charset="0"/>
                          <a:hlinkClick r:id="rId3"/>
                        </a:rPr>
                        <a:t>https://arxiv.org/abs/2201.07594</a:t>
                      </a:r>
                      <a:endParaRPr lang="en-IN" sz="1200" dirty="0">
                        <a:latin typeface="DM Sans Medium" pitchFamily="2" charset="0"/>
                      </a:endParaRPr>
                    </a:p>
                    <a:p>
                      <a:pPr algn="ctr"/>
                      <a:endParaRPr lang="en-IN" sz="1200" dirty="0">
                        <a:latin typeface="DM Sans Medium" pitchFamily="2" charset="0"/>
                      </a:endParaRPr>
                    </a:p>
                  </a:txBody>
                  <a:tcPr/>
                </a:tc>
                <a:tc>
                  <a:txBody>
                    <a:bodyPr/>
                    <a:lstStyle/>
                    <a:p>
                      <a:pPr algn="ctr"/>
                      <a:r>
                        <a:rPr lang="en-IN" sz="1200" dirty="0">
                          <a:latin typeface="DM Sans Medium" pitchFamily="2" charset="0"/>
                        </a:rPr>
                        <a:t>Abhishek Sharma, Yash Shah, Yash Agrawal, Prateek Jain</a:t>
                      </a:r>
                    </a:p>
                  </a:txBody>
                  <a:tcPr/>
                </a:tc>
                <a:tc>
                  <a:txBody>
                    <a:bodyPr/>
                    <a:lstStyle/>
                    <a:p>
                      <a:pPr algn="just"/>
                      <a:r>
                        <a:rPr lang="en-US" sz="1200" dirty="0">
                          <a:latin typeface="DM Sans Medium" pitchFamily="2" charset="0"/>
                        </a:rPr>
                        <a:t>This study introduces a self-assistance yoga posture identification technique for real-time correction during practice, including the identification of yoga hand mudras. A dedicated YOGI dataset was created, comprising images of 10 yoga poses (400–900 images each) and 5 mudras (500 images each). Pose and mudra features are extracted by overlaying skeletal structures on body and hand images. Joint angles serve as features for machine learning and deep learning models, with </a:t>
                      </a:r>
                      <a:r>
                        <a:rPr lang="en-US" sz="1200" dirty="0" err="1">
                          <a:latin typeface="DM Sans Medium" pitchFamily="2" charset="0"/>
                        </a:rPr>
                        <a:t>XGBoost</a:t>
                      </a:r>
                      <a:r>
                        <a:rPr lang="en-US" sz="1200" dirty="0">
                          <a:latin typeface="DM Sans Medium" pitchFamily="2" charset="0"/>
                        </a:rPr>
                        <a:t> using </a:t>
                      </a:r>
                      <a:r>
                        <a:rPr lang="en-US" sz="1200" dirty="0" err="1">
                          <a:latin typeface="DM Sans Medium" pitchFamily="2" charset="0"/>
                        </a:rPr>
                        <a:t>RandomSearch</a:t>
                      </a:r>
                      <a:r>
                        <a:rPr lang="en-US" sz="1200" dirty="0">
                          <a:latin typeface="DM Sans Medium" pitchFamily="2" charset="0"/>
                        </a:rPr>
                        <a:t> CV achieving the highest accuracy of 99.2%. The framework's complete design is presented in this work.</a:t>
                      </a:r>
                      <a:endParaRPr lang="en-IN" sz="1200" dirty="0">
                        <a:latin typeface="DM Sans Medium" pitchFamily="2" charset="0"/>
                      </a:endParaRPr>
                    </a:p>
                  </a:txBody>
                  <a:tcPr/>
                </a:tc>
                <a:extLst>
                  <a:ext uri="{0D108BD9-81ED-4DB2-BD59-A6C34878D82A}">
                    <a16:rowId xmlns:a16="http://schemas.microsoft.com/office/drawing/2014/main" val="3562875729"/>
                  </a:ext>
                </a:extLst>
              </a:tr>
            </a:tbl>
          </a:graphicData>
        </a:graphic>
      </p:graphicFrame>
    </p:spTree>
    <p:extLst>
      <p:ext uri="{BB962C8B-B14F-4D97-AF65-F5344CB8AC3E}">
        <p14:creationId xmlns:p14="http://schemas.microsoft.com/office/powerpoint/2010/main" val="115475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859A7BD0-2FF7-F32A-F14B-6CFD0047C3E4}"/>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1D2D9B19-5468-3799-2E77-A1EC00B44D11}"/>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a:extLst>
              <a:ext uri="{FF2B5EF4-FFF2-40B4-BE49-F238E27FC236}">
                <a16:creationId xmlns:a16="http://schemas.microsoft.com/office/drawing/2014/main" id="{AE887029-D743-FAD0-178B-4E87DF97B783}"/>
              </a:ext>
            </a:extLst>
          </p:cNvPr>
          <p:cNvSpPr txBox="1">
            <a:spLocks noGrp="1"/>
          </p:cNvSpPr>
          <p:nvPr>
            <p:ph type="ctrTitle"/>
          </p:nvPr>
        </p:nvSpPr>
        <p:spPr>
          <a:xfrm>
            <a:off x="692172" y="376350"/>
            <a:ext cx="7717500" cy="620100"/>
          </a:xfrm>
          <a:prstGeom prst="rect">
            <a:avLst/>
          </a:prstGeom>
        </p:spPr>
        <p:txBody>
          <a:bodyPr spcFirstLastPara="1" wrap="square" lIns="91425" tIns="91425" rIns="91425" bIns="91425" anchor="t" anchorCtr="0">
            <a:noAutofit/>
          </a:bodyPr>
          <a:lstStyle/>
          <a:p>
            <a:r>
              <a:rPr lang="en-US" sz="3200" b="1" dirty="0">
                <a:solidFill>
                  <a:schemeClr val="tx1"/>
                </a:solidFill>
                <a:latin typeface="Times New Roman" panose="02020603050405020304" pitchFamily="18" charset="0"/>
                <a:cs typeface="Times New Roman" panose="02020603050405020304" pitchFamily="18" charset="0"/>
              </a:rPr>
              <a:t>LITREATURE SURVEY</a:t>
            </a:r>
            <a:endParaRPr lang="en-IN" sz="32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A8BD6F6B-0FD3-A59A-4AB6-BBE77854C20D}"/>
              </a:ext>
            </a:extLst>
          </p:cNvPr>
          <p:cNvGraphicFramePr>
            <a:graphicFrameLocks noGrp="1"/>
          </p:cNvGraphicFramePr>
          <p:nvPr>
            <p:extLst>
              <p:ext uri="{D42A27DB-BD31-4B8C-83A1-F6EECF244321}">
                <p14:modId xmlns:p14="http://schemas.microsoft.com/office/powerpoint/2010/main" val="2709282187"/>
              </p:ext>
            </p:extLst>
          </p:nvPr>
        </p:nvGraphicFramePr>
        <p:xfrm>
          <a:off x="604766" y="991036"/>
          <a:ext cx="7934467" cy="3657600"/>
        </p:xfrm>
        <a:graphic>
          <a:graphicData uri="http://schemas.openxmlformats.org/drawingml/2006/table">
            <a:tbl>
              <a:tblPr firstRow="1" bandRow="1">
                <a:tableStyleId>{0A75D916-765F-4C0B-A504-DD4CC3AD384E}</a:tableStyleId>
              </a:tblPr>
              <a:tblGrid>
                <a:gridCol w="1299806">
                  <a:extLst>
                    <a:ext uri="{9D8B030D-6E8A-4147-A177-3AD203B41FA5}">
                      <a16:colId xmlns:a16="http://schemas.microsoft.com/office/drawing/2014/main" val="2089317943"/>
                    </a:ext>
                  </a:extLst>
                </a:gridCol>
                <a:gridCol w="1706702">
                  <a:extLst>
                    <a:ext uri="{9D8B030D-6E8A-4147-A177-3AD203B41FA5}">
                      <a16:colId xmlns:a16="http://schemas.microsoft.com/office/drawing/2014/main" val="3177639834"/>
                    </a:ext>
                  </a:extLst>
                </a:gridCol>
                <a:gridCol w="1740609">
                  <a:extLst>
                    <a:ext uri="{9D8B030D-6E8A-4147-A177-3AD203B41FA5}">
                      <a16:colId xmlns:a16="http://schemas.microsoft.com/office/drawing/2014/main" val="2531746905"/>
                    </a:ext>
                  </a:extLst>
                </a:gridCol>
                <a:gridCol w="3187350">
                  <a:extLst>
                    <a:ext uri="{9D8B030D-6E8A-4147-A177-3AD203B41FA5}">
                      <a16:colId xmlns:a16="http://schemas.microsoft.com/office/drawing/2014/main" val="445538"/>
                    </a:ext>
                  </a:extLst>
                </a:gridCol>
              </a:tblGrid>
              <a:tr h="260162">
                <a:tc>
                  <a:txBody>
                    <a:bodyPr/>
                    <a:lstStyle/>
                    <a:p>
                      <a:pPr algn="ctr"/>
                      <a:r>
                        <a:rPr lang="en-US" sz="1200" dirty="0">
                          <a:latin typeface="DM Sans Medium" pitchFamily="2" charset="0"/>
                        </a:rPr>
                        <a:t>Title</a:t>
                      </a:r>
                      <a:endParaRPr lang="en-IN" sz="1200" dirty="0">
                        <a:latin typeface="DM Sans Medium" pitchFamily="2" charset="0"/>
                      </a:endParaRPr>
                    </a:p>
                  </a:txBody>
                  <a:tcPr/>
                </a:tc>
                <a:tc>
                  <a:txBody>
                    <a:bodyPr/>
                    <a:lstStyle/>
                    <a:p>
                      <a:pPr algn="ctr"/>
                      <a:r>
                        <a:rPr lang="en-US" sz="1200" dirty="0">
                          <a:latin typeface="DM Sans Medium" pitchFamily="2" charset="0"/>
                        </a:rPr>
                        <a:t>Publication</a:t>
                      </a:r>
                      <a:endParaRPr lang="en-IN" sz="1200" dirty="0">
                        <a:latin typeface="DM Sans Medium" pitchFamily="2" charset="0"/>
                      </a:endParaRPr>
                    </a:p>
                  </a:txBody>
                  <a:tcPr/>
                </a:tc>
                <a:tc>
                  <a:txBody>
                    <a:bodyPr/>
                    <a:lstStyle/>
                    <a:p>
                      <a:pPr algn="ctr"/>
                      <a:r>
                        <a:rPr lang="en-US" sz="1200" dirty="0">
                          <a:latin typeface="DM Sans Medium" pitchFamily="2" charset="0"/>
                        </a:rPr>
                        <a:t>Author</a:t>
                      </a:r>
                      <a:endParaRPr lang="en-IN" sz="1200" dirty="0">
                        <a:latin typeface="DM Sans Medium" pitchFamily="2" charset="0"/>
                      </a:endParaRPr>
                    </a:p>
                  </a:txBody>
                  <a:tcPr/>
                </a:tc>
                <a:tc>
                  <a:txBody>
                    <a:bodyPr/>
                    <a:lstStyle/>
                    <a:p>
                      <a:pPr algn="ctr"/>
                      <a:r>
                        <a:rPr lang="en-US" sz="1200" dirty="0">
                          <a:latin typeface="DM Sans Medium" pitchFamily="2" charset="0"/>
                        </a:rPr>
                        <a:t>Abstract</a:t>
                      </a:r>
                      <a:endParaRPr lang="en-IN" sz="1200" dirty="0">
                        <a:latin typeface="DM Sans Medium" pitchFamily="2" charset="0"/>
                      </a:endParaRPr>
                    </a:p>
                  </a:txBody>
                  <a:tcPr/>
                </a:tc>
                <a:extLst>
                  <a:ext uri="{0D108BD9-81ED-4DB2-BD59-A6C34878D82A}">
                    <a16:rowId xmlns:a16="http://schemas.microsoft.com/office/drawing/2014/main" val="1188636596"/>
                  </a:ext>
                </a:extLst>
              </a:tr>
              <a:tr h="3178543">
                <a:tc>
                  <a:txBody>
                    <a:bodyPr/>
                    <a:lstStyle/>
                    <a:p>
                      <a:pPr algn="ctr"/>
                      <a:r>
                        <a:rPr lang="en-US" sz="1200" dirty="0">
                          <a:latin typeface="DM Sans Medium" pitchFamily="2" charset="0"/>
                        </a:rPr>
                        <a:t>2.</a:t>
                      </a:r>
                    </a:p>
                    <a:p>
                      <a:pPr algn="ctr"/>
                      <a:r>
                        <a:rPr lang="en-US" sz="1200" dirty="0">
                          <a:latin typeface="DM Sans Medium" pitchFamily="2" charset="0"/>
                        </a:rPr>
                        <a:t>A New Dataset for Fine-grained Classification</a:t>
                      </a:r>
                    </a:p>
                    <a:p>
                      <a:pPr algn="ctr"/>
                      <a:r>
                        <a:rPr lang="en-US" sz="1200" dirty="0">
                          <a:latin typeface="DM Sans Medium" pitchFamily="2" charset="0"/>
                        </a:rPr>
                        <a:t>of Human </a:t>
                      </a:r>
                    </a:p>
                    <a:p>
                      <a:pPr algn="ctr"/>
                      <a:r>
                        <a:rPr lang="en-US" sz="1200" dirty="0">
                          <a:latin typeface="DM Sans Medium" pitchFamily="2" charset="0"/>
                        </a:rPr>
                        <a:t>Poses</a:t>
                      </a:r>
                    </a:p>
                    <a:p>
                      <a:pPr algn="ctr"/>
                      <a:r>
                        <a:rPr lang="en-US" sz="1200" dirty="0">
                          <a:latin typeface="DM Sans Medium" pitchFamily="2" charset="0"/>
                        </a:rPr>
                        <a:t>(2020)</a:t>
                      </a:r>
                      <a:endParaRPr lang="en-IN" sz="1200" dirty="0">
                        <a:latin typeface="DM Sans Medium" pitchFamily="2" charset="0"/>
                      </a:endParaRPr>
                    </a:p>
                  </a:txBody>
                  <a:tcPr/>
                </a:tc>
                <a:tc>
                  <a:txBody>
                    <a:bodyPr/>
                    <a:lstStyle/>
                    <a:p>
                      <a:pPr algn="ctr"/>
                      <a:r>
                        <a:rPr lang="en-IN" sz="1200" dirty="0">
                          <a:latin typeface="DM Sans Medium" pitchFamily="2" charset="0"/>
                          <a:hlinkClick r:id="rId3"/>
                        </a:rPr>
                        <a:t>https://arxiv.org/abs/2004.10362</a:t>
                      </a:r>
                      <a:endParaRPr lang="en-IN" sz="1200" dirty="0">
                        <a:latin typeface="DM Sans Medium" pitchFamily="2" charset="0"/>
                      </a:endParaRPr>
                    </a:p>
                    <a:p>
                      <a:pPr algn="ctr"/>
                      <a:endParaRPr lang="en-IN" sz="1200" dirty="0">
                        <a:latin typeface="DM Sans Medium" pitchFamily="2" charset="0"/>
                      </a:endParaRPr>
                    </a:p>
                  </a:txBody>
                  <a:tcPr/>
                </a:tc>
                <a:tc>
                  <a:txBody>
                    <a:bodyPr/>
                    <a:lstStyle/>
                    <a:p>
                      <a:pPr algn="ctr"/>
                      <a:r>
                        <a:rPr lang="en-IN" sz="1200" dirty="0">
                          <a:latin typeface="DM Sans Medium" pitchFamily="2" charset="0"/>
                        </a:rPr>
                        <a:t>Manisha Verma, Sudhakar Kumawat, Yuta Nakashima, </a:t>
                      </a:r>
                      <a:r>
                        <a:rPr lang="en-IN" sz="1200" dirty="0" err="1">
                          <a:latin typeface="DM Sans Medium" pitchFamily="2" charset="0"/>
                        </a:rPr>
                        <a:t>Shanmuganathan</a:t>
                      </a:r>
                      <a:endParaRPr lang="en-IN" sz="1200" dirty="0">
                        <a:latin typeface="DM Sans Medium" pitchFamily="2" charset="0"/>
                      </a:endParaRPr>
                    </a:p>
                    <a:p>
                      <a:pPr algn="ctr"/>
                      <a:r>
                        <a:rPr lang="en-IN" sz="1200" dirty="0">
                          <a:latin typeface="DM Sans Medium" pitchFamily="2" charset="0"/>
                        </a:rPr>
                        <a:t>Raman</a:t>
                      </a:r>
                    </a:p>
                  </a:txBody>
                  <a:tcPr/>
                </a:tc>
                <a:tc>
                  <a:txBody>
                    <a:bodyPr/>
                    <a:lstStyle/>
                    <a:p>
                      <a:pPr algn="just"/>
                      <a:r>
                        <a:rPr lang="en-US" sz="1200" dirty="0">
                          <a:latin typeface="DM Sans Medium" pitchFamily="2" charset="0"/>
                        </a:rPr>
                        <a:t>This research addresses the limitations of existing pose estimation datasets in handling diverse poses, object occlusion, and varied viewpoints. To improve on this, we propose a fine-grained hierarchical pose classification method, reformulating pose estimation as a classification task. We introduce Yoga-82, a large-scale dataset featuring 82 distinct yoga poses with complex annotations, organized in a three-level hierarchy: general body positions, variations, and specific pose names. Classification accuracy is evaluated using state-of-the-art CNN architectures, and we present hierarchical </a:t>
                      </a:r>
                      <a:r>
                        <a:rPr lang="en-US" sz="1200" dirty="0" err="1">
                          <a:latin typeface="DM Sans Medium" pitchFamily="2" charset="0"/>
                        </a:rPr>
                        <a:t>DenseNet</a:t>
                      </a:r>
                      <a:r>
                        <a:rPr lang="en-US" sz="1200" dirty="0">
                          <a:latin typeface="DM Sans Medium" pitchFamily="2" charset="0"/>
                        </a:rPr>
                        <a:t> variants to leverage the structured labels effectively.</a:t>
                      </a:r>
                      <a:endParaRPr lang="en-IN" sz="1200" dirty="0">
                        <a:latin typeface="DM Sans Medium" pitchFamily="2" charset="0"/>
                      </a:endParaRPr>
                    </a:p>
                  </a:txBody>
                  <a:tcPr/>
                </a:tc>
                <a:extLst>
                  <a:ext uri="{0D108BD9-81ED-4DB2-BD59-A6C34878D82A}">
                    <a16:rowId xmlns:a16="http://schemas.microsoft.com/office/drawing/2014/main" val="3562875729"/>
                  </a:ext>
                </a:extLst>
              </a:tr>
            </a:tbl>
          </a:graphicData>
        </a:graphic>
      </p:graphicFrame>
    </p:spTree>
    <p:extLst>
      <p:ext uri="{BB962C8B-B14F-4D97-AF65-F5344CB8AC3E}">
        <p14:creationId xmlns:p14="http://schemas.microsoft.com/office/powerpoint/2010/main" val="734062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AABF9247-F71C-FD73-D9F9-655313EC6CEA}"/>
            </a:ext>
          </a:extLst>
        </p:cNvPr>
        <p:cNvGrpSpPr/>
        <p:nvPr/>
      </p:nvGrpSpPr>
      <p:grpSpPr>
        <a:xfrm>
          <a:off x="0" y="0"/>
          <a:ext cx="0" cy="0"/>
          <a:chOff x="0" y="0"/>
          <a:chExt cx="0" cy="0"/>
        </a:xfrm>
      </p:grpSpPr>
      <p:sp>
        <p:nvSpPr>
          <p:cNvPr id="282" name="Google Shape;282;p41">
            <a:extLst>
              <a:ext uri="{FF2B5EF4-FFF2-40B4-BE49-F238E27FC236}">
                <a16:creationId xmlns:a16="http://schemas.microsoft.com/office/drawing/2014/main" id="{C50504A3-78D8-D897-ED5B-A392D4C38824}"/>
              </a:ext>
            </a:extLst>
          </p:cNvPr>
          <p:cNvSpPr txBox="1">
            <a:spLocks noGrp="1"/>
          </p:cNvSpPr>
          <p:nvPr>
            <p:ph type="subTitle" idx="2"/>
          </p:nvPr>
        </p:nvSpPr>
        <p:spPr>
          <a:xfrm>
            <a:off x="1636062" y="2571750"/>
            <a:ext cx="5829720" cy="2195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dirty="0"/>
              <a:t>ㅤㅤㅤ</a:t>
            </a:r>
            <a:endParaRPr dirty="0"/>
          </a:p>
        </p:txBody>
      </p:sp>
      <p:sp>
        <p:nvSpPr>
          <p:cNvPr id="283" name="Google Shape;283;p41">
            <a:extLst>
              <a:ext uri="{FF2B5EF4-FFF2-40B4-BE49-F238E27FC236}">
                <a16:creationId xmlns:a16="http://schemas.microsoft.com/office/drawing/2014/main" id="{727D618B-C171-C0C9-F42E-DFA65F8E5D44}"/>
              </a:ext>
            </a:extLst>
          </p:cNvPr>
          <p:cNvSpPr txBox="1">
            <a:spLocks noGrp="1"/>
          </p:cNvSpPr>
          <p:nvPr>
            <p:ph type="ctrTitle"/>
          </p:nvPr>
        </p:nvSpPr>
        <p:spPr>
          <a:xfrm>
            <a:off x="692172" y="376350"/>
            <a:ext cx="7717500" cy="620100"/>
          </a:xfrm>
          <a:prstGeom prst="rect">
            <a:avLst/>
          </a:prstGeom>
        </p:spPr>
        <p:txBody>
          <a:bodyPr spcFirstLastPara="1" wrap="square" lIns="91425" tIns="91425" rIns="91425" bIns="91425" anchor="t" anchorCtr="0">
            <a:noAutofit/>
          </a:bodyPr>
          <a:lstStyle/>
          <a:p>
            <a:r>
              <a:rPr lang="en-US" sz="3200" b="1" dirty="0">
                <a:solidFill>
                  <a:schemeClr val="tx1"/>
                </a:solidFill>
                <a:latin typeface="Times New Roman" panose="02020603050405020304" pitchFamily="18" charset="0"/>
                <a:cs typeface="Times New Roman" panose="02020603050405020304" pitchFamily="18" charset="0"/>
              </a:rPr>
              <a:t>LITREATURE SURVEY</a:t>
            </a:r>
            <a:endParaRPr lang="en-IN" sz="32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6C0FEB5-D486-5530-C27E-1BDBDB65009D}"/>
              </a:ext>
            </a:extLst>
          </p:cNvPr>
          <p:cNvGraphicFramePr>
            <a:graphicFrameLocks noGrp="1"/>
          </p:cNvGraphicFramePr>
          <p:nvPr>
            <p:extLst>
              <p:ext uri="{D42A27DB-BD31-4B8C-83A1-F6EECF244321}">
                <p14:modId xmlns:p14="http://schemas.microsoft.com/office/powerpoint/2010/main" val="650286782"/>
              </p:ext>
            </p:extLst>
          </p:nvPr>
        </p:nvGraphicFramePr>
        <p:xfrm>
          <a:off x="796065" y="996450"/>
          <a:ext cx="7551869" cy="3452863"/>
        </p:xfrm>
        <a:graphic>
          <a:graphicData uri="http://schemas.openxmlformats.org/drawingml/2006/table">
            <a:tbl>
              <a:tblPr firstRow="1" bandRow="1">
                <a:tableStyleId>{0A75D916-765F-4C0B-A504-DD4CC3AD384E}</a:tableStyleId>
              </a:tblPr>
              <a:tblGrid>
                <a:gridCol w="1237130">
                  <a:extLst>
                    <a:ext uri="{9D8B030D-6E8A-4147-A177-3AD203B41FA5}">
                      <a16:colId xmlns:a16="http://schemas.microsoft.com/office/drawing/2014/main" val="2089317943"/>
                    </a:ext>
                  </a:extLst>
                </a:gridCol>
                <a:gridCol w="1624405">
                  <a:extLst>
                    <a:ext uri="{9D8B030D-6E8A-4147-A177-3AD203B41FA5}">
                      <a16:colId xmlns:a16="http://schemas.microsoft.com/office/drawing/2014/main" val="3177639834"/>
                    </a:ext>
                  </a:extLst>
                </a:gridCol>
                <a:gridCol w="1656677">
                  <a:extLst>
                    <a:ext uri="{9D8B030D-6E8A-4147-A177-3AD203B41FA5}">
                      <a16:colId xmlns:a16="http://schemas.microsoft.com/office/drawing/2014/main" val="2531746905"/>
                    </a:ext>
                  </a:extLst>
                </a:gridCol>
                <a:gridCol w="3033657">
                  <a:extLst>
                    <a:ext uri="{9D8B030D-6E8A-4147-A177-3AD203B41FA5}">
                      <a16:colId xmlns:a16="http://schemas.microsoft.com/office/drawing/2014/main" val="445538"/>
                    </a:ext>
                  </a:extLst>
                </a:gridCol>
              </a:tblGrid>
              <a:tr h="260162">
                <a:tc>
                  <a:txBody>
                    <a:bodyPr/>
                    <a:lstStyle/>
                    <a:p>
                      <a:pPr algn="ctr"/>
                      <a:r>
                        <a:rPr lang="en-US" sz="1200" dirty="0">
                          <a:latin typeface="DM Sans Medium" pitchFamily="2" charset="0"/>
                        </a:rPr>
                        <a:t>Title</a:t>
                      </a:r>
                      <a:endParaRPr lang="en-IN" sz="1200" dirty="0">
                        <a:latin typeface="DM Sans Medium" pitchFamily="2" charset="0"/>
                      </a:endParaRPr>
                    </a:p>
                  </a:txBody>
                  <a:tcPr/>
                </a:tc>
                <a:tc>
                  <a:txBody>
                    <a:bodyPr/>
                    <a:lstStyle/>
                    <a:p>
                      <a:pPr algn="ctr"/>
                      <a:r>
                        <a:rPr lang="en-US" sz="1200" dirty="0">
                          <a:latin typeface="DM Sans Medium" pitchFamily="2" charset="0"/>
                        </a:rPr>
                        <a:t>Publication</a:t>
                      </a:r>
                      <a:endParaRPr lang="en-IN" sz="1200" dirty="0">
                        <a:latin typeface="DM Sans Medium" pitchFamily="2" charset="0"/>
                      </a:endParaRPr>
                    </a:p>
                  </a:txBody>
                  <a:tcPr/>
                </a:tc>
                <a:tc>
                  <a:txBody>
                    <a:bodyPr/>
                    <a:lstStyle/>
                    <a:p>
                      <a:pPr algn="ctr"/>
                      <a:r>
                        <a:rPr lang="en-US" sz="1200" dirty="0">
                          <a:latin typeface="DM Sans Medium" pitchFamily="2" charset="0"/>
                        </a:rPr>
                        <a:t>Author</a:t>
                      </a:r>
                      <a:endParaRPr lang="en-IN" sz="1200" dirty="0">
                        <a:latin typeface="DM Sans Medium" pitchFamily="2" charset="0"/>
                      </a:endParaRPr>
                    </a:p>
                  </a:txBody>
                  <a:tcPr/>
                </a:tc>
                <a:tc>
                  <a:txBody>
                    <a:bodyPr/>
                    <a:lstStyle/>
                    <a:p>
                      <a:pPr algn="ctr"/>
                      <a:r>
                        <a:rPr lang="en-US" sz="1200" dirty="0">
                          <a:latin typeface="DM Sans Medium" pitchFamily="2" charset="0"/>
                        </a:rPr>
                        <a:t>Abstract</a:t>
                      </a:r>
                      <a:endParaRPr lang="en-IN" sz="1200" dirty="0">
                        <a:latin typeface="DM Sans Medium" pitchFamily="2" charset="0"/>
                      </a:endParaRPr>
                    </a:p>
                  </a:txBody>
                  <a:tcPr/>
                </a:tc>
                <a:extLst>
                  <a:ext uri="{0D108BD9-81ED-4DB2-BD59-A6C34878D82A}">
                    <a16:rowId xmlns:a16="http://schemas.microsoft.com/office/drawing/2014/main" val="1188636596"/>
                  </a:ext>
                </a:extLst>
              </a:tr>
              <a:tr h="3178543">
                <a:tc>
                  <a:txBody>
                    <a:bodyPr/>
                    <a:lstStyle/>
                    <a:p>
                      <a:pPr algn="ctr"/>
                      <a:r>
                        <a:rPr lang="en-US" sz="1200" dirty="0">
                          <a:latin typeface="DM Sans Medium" pitchFamily="2" charset="0"/>
                        </a:rPr>
                        <a:t>3.</a:t>
                      </a:r>
                    </a:p>
                    <a:p>
                      <a:pPr algn="ctr"/>
                      <a:r>
                        <a:rPr lang="en-US" sz="1200" dirty="0">
                          <a:latin typeface="DM Sans Medium" pitchFamily="2" charset="0"/>
                        </a:rPr>
                        <a:t>Recognition Of Yoga Poses Using EMG Signals From Lower Limb</a:t>
                      </a:r>
                    </a:p>
                    <a:p>
                      <a:pPr algn="ctr"/>
                      <a:r>
                        <a:rPr lang="en-US" sz="1200" dirty="0">
                          <a:latin typeface="DM Sans Medium" pitchFamily="2" charset="0"/>
                        </a:rPr>
                        <a:t>Muscle</a:t>
                      </a:r>
                    </a:p>
                    <a:p>
                      <a:pPr algn="ctr"/>
                      <a:r>
                        <a:rPr lang="en-US" sz="1200" dirty="0">
                          <a:latin typeface="DM Sans Medium" pitchFamily="2" charset="0"/>
                        </a:rPr>
                        <a:t>(2019)</a:t>
                      </a:r>
                      <a:endParaRPr lang="en-IN" sz="1200" dirty="0">
                        <a:latin typeface="DM Sans Medium" pitchFamily="2" charset="0"/>
                      </a:endParaRPr>
                    </a:p>
                  </a:txBody>
                  <a:tcPr/>
                </a:tc>
                <a:tc>
                  <a:txBody>
                    <a:bodyPr/>
                    <a:lstStyle/>
                    <a:p>
                      <a:pPr algn="ctr"/>
                      <a:r>
                        <a:rPr lang="en-IN" sz="1200" dirty="0">
                          <a:latin typeface="DM Sans Medium" pitchFamily="2" charset="0"/>
                          <a:hlinkClick r:id="rId3"/>
                        </a:rPr>
                        <a:t>https://ieeexplore.ieee.org/abstract/document/8692300</a:t>
                      </a:r>
                      <a:endParaRPr lang="en-IN" sz="1200" dirty="0">
                        <a:latin typeface="DM Sans Medium" pitchFamily="2" charset="0"/>
                      </a:endParaRPr>
                    </a:p>
                    <a:p>
                      <a:pPr algn="ctr"/>
                      <a:endParaRPr lang="en-IN" sz="1200" dirty="0">
                        <a:latin typeface="DM Sans Medium" pitchFamily="2" charset="0"/>
                      </a:endParaRPr>
                    </a:p>
                  </a:txBody>
                  <a:tcPr/>
                </a:tc>
                <a:tc>
                  <a:txBody>
                    <a:bodyPr/>
                    <a:lstStyle/>
                    <a:p>
                      <a:pPr algn="ctr"/>
                      <a:r>
                        <a:rPr lang="en-IN" sz="1200" dirty="0" err="1">
                          <a:latin typeface="DM Sans Medium" pitchFamily="2" charset="0"/>
                        </a:rPr>
                        <a:t>Pradchaya</a:t>
                      </a:r>
                      <a:r>
                        <a:rPr lang="en-IN" sz="1200" dirty="0">
                          <a:latin typeface="DM Sans Medium" pitchFamily="2" charset="0"/>
                        </a:rPr>
                        <a:t> </a:t>
                      </a:r>
                      <a:r>
                        <a:rPr lang="en-IN" sz="1200" dirty="0" err="1">
                          <a:latin typeface="DM Sans Medium" pitchFamily="2" charset="0"/>
                        </a:rPr>
                        <a:t>Anantamek</a:t>
                      </a:r>
                      <a:r>
                        <a:rPr lang="en-IN" sz="1200" dirty="0">
                          <a:latin typeface="DM Sans Medium" pitchFamily="2" charset="0"/>
                        </a:rPr>
                        <a:t>;</a:t>
                      </a:r>
                    </a:p>
                    <a:p>
                      <a:pPr algn="ctr"/>
                      <a:r>
                        <a:rPr lang="en-IN" sz="1200" dirty="0" err="1">
                          <a:latin typeface="DM Sans Medium" pitchFamily="2" charset="0"/>
                        </a:rPr>
                        <a:t>Narit</a:t>
                      </a:r>
                      <a:r>
                        <a:rPr lang="en-IN" sz="1200" dirty="0">
                          <a:latin typeface="DM Sans Medium" pitchFamily="2" charset="0"/>
                        </a:rPr>
                        <a:t> </a:t>
                      </a:r>
                      <a:r>
                        <a:rPr lang="en-IN" sz="1200" dirty="0" err="1">
                          <a:latin typeface="DM Sans Medium" pitchFamily="2" charset="0"/>
                        </a:rPr>
                        <a:t>Hnoohom</a:t>
                      </a:r>
                      <a:endParaRPr lang="en-IN" sz="1200" dirty="0">
                        <a:latin typeface="DM Sans Medium" pitchFamily="2" charset="0"/>
                      </a:endParaRPr>
                    </a:p>
                  </a:txBody>
                  <a:tcPr/>
                </a:tc>
                <a:tc>
                  <a:txBody>
                    <a:bodyPr/>
                    <a:lstStyle/>
                    <a:p>
                      <a:pPr algn="just"/>
                      <a:r>
                        <a:rPr lang="en-US" sz="1200" dirty="0">
                          <a:latin typeface="DM Sans Medium" pitchFamily="2" charset="0"/>
                        </a:rPr>
                        <a:t>This study investigates a yoga posture recognition system to assess the accuracy of lower-limb movements during yoga practice. Using Electromyography (EMG) signals, data from four lower-limb muscles were collected from ten subjects performing five yoga postures. Three machine learning algorithms were applied to recognize postures, with the Random Forest Decision Tree achieving the highest accuracy at 87.43%, highlighting its effectiveness in identifying posture correctness.</a:t>
                      </a:r>
                      <a:endParaRPr lang="en-IN" sz="1200" dirty="0">
                        <a:latin typeface="DM Sans Medium" pitchFamily="2" charset="0"/>
                      </a:endParaRPr>
                    </a:p>
                  </a:txBody>
                  <a:tcPr/>
                </a:tc>
                <a:extLst>
                  <a:ext uri="{0D108BD9-81ED-4DB2-BD59-A6C34878D82A}">
                    <a16:rowId xmlns:a16="http://schemas.microsoft.com/office/drawing/2014/main" val="3562875729"/>
                  </a:ext>
                </a:extLst>
              </a:tr>
            </a:tbl>
          </a:graphicData>
        </a:graphic>
      </p:graphicFrame>
    </p:spTree>
    <p:extLst>
      <p:ext uri="{BB962C8B-B14F-4D97-AF65-F5344CB8AC3E}">
        <p14:creationId xmlns:p14="http://schemas.microsoft.com/office/powerpoint/2010/main" val="2051301638"/>
      </p:ext>
    </p:extLst>
  </p:cSld>
  <p:clrMapOvr>
    <a:masterClrMapping/>
  </p:clrMapOvr>
</p:sld>
</file>

<file path=ppt/theme/theme1.xml><?xml version="1.0" encoding="utf-8"?>
<a:theme xmlns:a="http://schemas.openxmlformats.org/drawingml/2006/main" name="Physiotherapy Major for College: Muscular System by Slidesgo">
  <a:themeElements>
    <a:clrScheme name="Simple Light">
      <a:dk1>
        <a:srgbClr val="454546"/>
      </a:dk1>
      <a:lt1>
        <a:srgbClr val="FEF6F2"/>
      </a:lt1>
      <a:dk2>
        <a:srgbClr val="FFFFFF"/>
      </a:dk2>
      <a:lt2>
        <a:srgbClr val="FDEAE1"/>
      </a:lt2>
      <a:accent1>
        <a:srgbClr val="EAAF92"/>
      </a:accent1>
      <a:accent2>
        <a:srgbClr val="DD9879"/>
      </a:accent2>
      <a:accent3>
        <a:srgbClr val="ED9078"/>
      </a:accent3>
      <a:accent4>
        <a:srgbClr val="FFFFFF"/>
      </a:accent4>
      <a:accent5>
        <a:srgbClr val="FFFFFF"/>
      </a:accent5>
      <a:accent6>
        <a:srgbClr val="FFFFFF"/>
      </a:accent6>
      <a:hlink>
        <a:srgbClr val="4545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904</TotalTime>
  <Words>1691</Words>
  <Application>Microsoft Office PowerPoint</Application>
  <PresentationFormat>On-screen Show (16:9)</PresentationFormat>
  <Paragraphs>248</Paragraphs>
  <Slides>31</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Times New Roman</vt:lpstr>
      <vt:lpstr>Arial</vt:lpstr>
      <vt:lpstr>Cabin</vt:lpstr>
      <vt:lpstr>DM Sans Medium</vt:lpstr>
      <vt:lpstr>Poppins SemiBold</vt:lpstr>
      <vt:lpstr>Poppins</vt:lpstr>
      <vt:lpstr>Physiotherapy Major for College: Muscular System by Slidesgo</vt:lpstr>
      <vt:lpstr>Sinhgad Technical Education Society RMD Sinhgad Technical Institute Campus Warje, Pune</vt:lpstr>
      <vt:lpstr>INTRODUCTION</vt:lpstr>
      <vt:lpstr>PYSIOTHERAPY POSES</vt:lpstr>
      <vt:lpstr>MOTIVATION</vt:lpstr>
      <vt:lpstr>OBJECTIVE </vt:lpstr>
      <vt:lpstr>PROBLEM STATEMENT </vt:lpstr>
      <vt:lpstr>LITREATURE SURVEY</vt:lpstr>
      <vt:lpstr>LITREATURE SURVEY</vt:lpstr>
      <vt:lpstr>LITREATURE SURVEY</vt:lpstr>
      <vt:lpstr>LITREATURE SURVEY</vt:lpstr>
      <vt:lpstr>LITREATURE SURVEY</vt:lpstr>
      <vt:lpstr>LITREATURE SURVEY</vt:lpstr>
      <vt:lpstr>SYSTEM REQUIREMENTS SPECIFICATION</vt:lpstr>
      <vt:lpstr> INTERFACE</vt:lpstr>
      <vt:lpstr>PowerPoint Presentation</vt:lpstr>
      <vt:lpstr>PowerPoint Presentation</vt:lpstr>
      <vt:lpstr> </vt:lpstr>
      <vt:lpstr>PowerPoint Presentation</vt:lpstr>
      <vt:lpstr> </vt:lpstr>
      <vt:lpstr> </vt:lpstr>
      <vt:lpstr> </vt:lpstr>
      <vt:lpstr> </vt:lpstr>
      <vt:lpstr> </vt:lpstr>
      <vt:lpstr>SYSTEM IMPLEMENTATION</vt:lpstr>
      <vt:lpstr>PowerPoint Presentation</vt:lpstr>
      <vt:lpstr>PowerPoint Presentation</vt:lpstr>
      <vt:lpstr>PowerPoint Presentation</vt:lpstr>
      <vt:lpstr>MODULE</vt:lpstr>
      <vt:lpstr>CONCLUSION</vt:lpstr>
      <vt:lpstr>REFRENCES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Sinhgad Technical Education Society RMD Sinhgad Technical Institute Campus Warje, Pune</dc:title>
  <dc:creator>Atharv Chormale</dc:creator>
  <cp:lastModifiedBy>Atharv Chormale</cp:lastModifiedBy>
  <cp:revision>29</cp:revision>
  <dcterms:modified xsi:type="dcterms:W3CDTF">2025-06-11T22:36:52Z</dcterms:modified>
</cp:coreProperties>
</file>